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4"/>
  </p:sldMasterIdLst>
  <p:notesMasterIdLst>
    <p:notesMasterId r:id="rId27"/>
  </p:notesMasterIdLst>
  <p:sldIdLst>
    <p:sldId id="319" r:id="rId5"/>
    <p:sldId id="368" r:id="rId6"/>
    <p:sldId id="394" r:id="rId7"/>
    <p:sldId id="396" r:id="rId8"/>
    <p:sldId id="389" r:id="rId9"/>
    <p:sldId id="443" r:id="rId10"/>
    <p:sldId id="380" r:id="rId11"/>
    <p:sldId id="388" r:id="rId12"/>
    <p:sldId id="390" r:id="rId13"/>
    <p:sldId id="397" r:id="rId14"/>
    <p:sldId id="393" r:id="rId15"/>
    <p:sldId id="395" r:id="rId16"/>
    <p:sldId id="401" r:id="rId17"/>
    <p:sldId id="403" r:id="rId18"/>
    <p:sldId id="442" r:id="rId19"/>
    <p:sldId id="444" r:id="rId20"/>
    <p:sldId id="406" r:id="rId21"/>
    <p:sldId id="409" r:id="rId22"/>
    <p:sldId id="410" r:id="rId23"/>
    <p:sldId id="408" r:id="rId24"/>
    <p:sldId id="412" r:id="rId25"/>
    <p:sldId id="411" r:id="rId26"/>
  </p:sldIdLst>
  <p:sldSz cx="9144000" cy="6858000" type="screen4x3"/>
  <p:notesSz cx="6858000" cy="9144000"/>
  <p:defaultTextStyle>
    <a:defPPr>
      <a:defRPr lang="en-US"/>
    </a:defPPr>
    <a:lvl1pPr algn="l" rtl="0" fontAlgn="base">
      <a:spcBef>
        <a:spcPct val="0"/>
      </a:spcBef>
      <a:spcAft>
        <a:spcPct val="0"/>
      </a:spcAft>
      <a:defRPr sz="2800" b="1" kern="1200">
        <a:solidFill>
          <a:srgbClr val="C69200"/>
        </a:solidFill>
        <a:latin typeface="Tahoma" pitchFamily="34" charset="0"/>
        <a:ea typeface="+mn-ea"/>
        <a:cs typeface="+mn-cs"/>
      </a:defRPr>
    </a:lvl1pPr>
    <a:lvl2pPr marL="457200" algn="l" rtl="0" fontAlgn="base">
      <a:spcBef>
        <a:spcPct val="0"/>
      </a:spcBef>
      <a:spcAft>
        <a:spcPct val="0"/>
      </a:spcAft>
      <a:defRPr sz="2800" b="1" kern="1200">
        <a:solidFill>
          <a:srgbClr val="C69200"/>
        </a:solidFill>
        <a:latin typeface="Tahoma" pitchFamily="34" charset="0"/>
        <a:ea typeface="+mn-ea"/>
        <a:cs typeface="+mn-cs"/>
      </a:defRPr>
    </a:lvl2pPr>
    <a:lvl3pPr marL="914400" algn="l" rtl="0" fontAlgn="base">
      <a:spcBef>
        <a:spcPct val="0"/>
      </a:spcBef>
      <a:spcAft>
        <a:spcPct val="0"/>
      </a:spcAft>
      <a:defRPr sz="2800" b="1" kern="1200">
        <a:solidFill>
          <a:srgbClr val="C69200"/>
        </a:solidFill>
        <a:latin typeface="Tahoma" pitchFamily="34" charset="0"/>
        <a:ea typeface="+mn-ea"/>
        <a:cs typeface="+mn-cs"/>
      </a:defRPr>
    </a:lvl3pPr>
    <a:lvl4pPr marL="1371600" algn="l" rtl="0" fontAlgn="base">
      <a:spcBef>
        <a:spcPct val="0"/>
      </a:spcBef>
      <a:spcAft>
        <a:spcPct val="0"/>
      </a:spcAft>
      <a:defRPr sz="2800" b="1" kern="1200">
        <a:solidFill>
          <a:srgbClr val="C69200"/>
        </a:solidFill>
        <a:latin typeface="Tahoma" pitchFamily="34" charset="0"/>
        <a:ea typeface="+mn-ea"/>
        <a:cs typeface="+mn-cs"/>
      </a:defRPr>
    </a:lvl4pPr>
    <a:lvl5pPr marL="1828800" algn="l" rtl="0" fontAlgn="base">
      <a:spcBef>
        <a:spcPct val="0"/>
      </a:spcBef>
      <a:spcAft>
        <a:spcPct val="0"/>
      </a:spcAft>
      <a:defRPr sz="2800" b="1" kern="1200">
        <a:solidFill>
          <a:srgbClr val="C69200"/>
        </a:solidFill>
        <a:latin typeface="Tahoma" pitchFamily="34" charset="0"/>
        <a:ea typeface="+mn-ea"/>
        <a:cs typeface="+mn-cs"/>
      </a:defRPr>
    </a:lvl5pPr>
    <a:lvl6pPr marL="2286000" algn="l" defTabSz="914400" rtl="0" eaLnBrk="1" latinLnBrk="0" hangingPunct="1">
      <a:defRPr sz="2800" b="1" kern="1200">
        <a:solidFill>
          <a:srgbClr val="C69200"/>
        </a:solidFill>
        <a:latin typeface="Tahoma" pitchFamily="34" charset="0"/>
        <a:ea typeface="+mn-ea"/>
        <a:cs typeface="+mn-cs"/>
      </a:defRPr>
    </a:lvl6pPr>
    <a:lvl7pPr marL="2743200" algn="l" defTabSz="914400" rtl="0" eaLnBrk="1" latinLnBrk="0" hangingPunct="1">
      <a:defRPr sz="2800" b="1" kern="1200">
        <a:solidFill>
          <a:srgbClr val="C69200"/>
        </a:solidFill>
        <a:latin typeface="Tahoma" pitchFamily="34" charset="0"/>
        <a:ea typeface="+mn-ea"/>
        <a:cs typeface="+mn-cs"/>
      </a:defRPr>
    </a:lvl7pPr>
    <a:lvl8pPr marL="3200400" algn="l" defTabSz="914400" rtl="0" eaLnBrk="1" latinLnBrk="0" hangingPunct="1">
      <a:defRPr sz="2800" b="1" kern="1200">
        <a:solidFill>
          <a:srgbClr val="C69200"/>
        </a:solidFill>
        <a:latin typeface="Tahoma" pitchFamily="34" charset="0"/>
        <a:ea typeface="+mn-ea"/>
        <a:cs typeface="+mn-cs"/>
      </a:defRPr>
    </a:lvl8pPr>
    <a:lvl9pPr marL="3657600" algn="l" defTabSz="914400" rtl="0" eaLnBrk="1" latinLnBrk="0" hangingPunct="1">
      <a:defRPr sz="2800" b="1" kern="1200">
        <a:solidFill>
          <a:srgbClr val="C69200"/>
        </a:solidFill>
        <a:latin typeface="Tahoma" pitchFamily="34" charset="0"/>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pos="56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ADE5F9"/>
    <a:srgbClr val="CC00FF"/>
    <a:srgbClr val="DDDDDD"/>
    <a:srgbClr val="C692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A8A05-9307-4CA9-8ED9-1307A51EB921}" v="1" dt="2025-02-25T13:44:00.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63260" autoAdjust="0"/>
  </p:normalViewPr>
  <p:slideViewPr>
    <p:cSldViewPr showGuides="1">
      <p:cViewPr varScale="1">
        <p:scale>
          <a:sx n="46" d="100"/>
          <a:sy n="46" d="100"/>
        </p:scale>
        <p:origin x="272" y="44"/>
      </p:cViewPr>
      <p:guideLst>
        <p:guide orient="horz" pos="144"/>
        <p:guide pos="5616"/>
      </p:guideLst>
    </p:cSldViewPr>
  </p:slideViewPr>
  <p:outlineViewPr>
    <p:cViewPr>
      <p:scale>
        <a:sx n="33" d="100"/>
        <a:sy n="33" d="100"/>
      </p:scale>
      <p:origin x="0" y="0"/>
    </p:cViewPr>
  </p:outlineViewPr>
  <p:notesTextViewPr>
    <p:cViewPr>
      <p:scale>
        <a:sx n="100" d="100"/>
        <a:sy n="100" d="100"/>
      </p:scale>
      <p:origin x="0" y="-46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Lingxiao" userId="1042c31d-ca89-4d94-b38a-2df9a8951651" providerId="ADAL" clId="{16F17A9B-00ED-4C0D-83FD-12F2BA474A12}"/>
    <pc:docChg chg="undo redo custSel addSld delSld modSld">
      <pc:chgData name="JIANG Lingxiao" userId="1042c31d-ca89-4d94-b38a-2df9a8951651" providerId="ADAL" clId="{16F17A9B-00ED-4C0D-83FD-12F2BA474A12}" dt="2021-01-22T07:28:29.964" v="1842" actId="20577"/>
      <pc:docMkLst>
        <pc:docMk/>
      </pc:docMkLst>
      <pc:sldChg chg="modNotesTx">
        <pc:chgData name="JIANG Lingxiao" userId="1042c31d-ca89-4d94-b38a-2df9a8951651" providerId="ADAL" clId="{16F17A9B-00ED-4C0D-83FD-12F2BA474A12}" dt="2021-01-22T07:28:29.964" v="1842" actId="20577"/>
        <pc:sldMkLst>
          <pc:docMk/>
          <pc:sldMk cId="2818158723" sldId="388"/>
        </pc:sldMkLst>
      </pc:sldChg>
      <pc:sldChg chg="modSp">
        <pc:chgData name="JIANG Lingxiao" userId="1042c31d-ca89-4d94-b38a-2df9a8951651" providerId="ADAL" clId="{16F17A9B-00ED-4C0D-83FD-12F2BA474A12}" dt="2021-01-22T06:07:56.298" v="1780" actId="20577"/>
        <pc:sldMkLst>
          <pc:docMk/>
          <pc:sldMk cId="3790010788" sldId="396"/>
        </pc:sldMkLst>
      </pc:sldChg>
      <pc:sldChg chg="modNotesTx">
        <pc:chgData name="JIANG Lingxiao" userId="1042c31d-ca89-4d94-b38a-2df9a8951651" providerId="ADAL" clId="{16F17A9B-00ED-4C0D-83FD-12F2BA474A12}" dt="2021-01-19T00:52:17.142" v="211" actId="20577"/>
        <pc:sldMkLst>
          <pc:docMk/>
          <pc:sldMk cId="1340391971" sldId="401"/>
        </pc:sldMkLst>
      </pc:sldChg>
      <pc:sldChg chg="del">
        <pc:chgData name="JIANG Lingxiao" userId="1042c31d-ca89-4d94-b38a-2df9a8951651" providerId="ADAL" clId="{16F17A9B-00ED-4C0D-83FD-12F2BA474A12}" dt="2021-01-18T03:23:12.889" v="79" actId="2696"/>
        <pc:sldMkLst>
          <pc:docMk/>
          <pc:sldMk cId="3807021978" sldId="405"/>
        </pc:sldMkLst>
      </pc:sldChg>
      <pc:sldChg chg="modSp modAnim">
        <pc:chgData name="JIANG Lingxiao" userId="1042c31d-ca89-4d94-b38a-2df9a8951651" providerId="ADAL" clId="{16F17A9B-00ED-4C0D-83FD-12F2BA474A12}" dt="2021-01-19T01:37:09.150" v="1078"/>
        <pc:sldMkLst>
          <pc:docMk/>
          <pc:sldMk cId="2471273349" sldId="406"/>
        </pc:sldMkLst>
      </pc:sldChg>
      <pc:sldChg chg="del modNotesTx">
        <pc:chgData name="JIANG Lingxiao" userId="1042c31d-ca89-4d94-b38a-2df9a8951651" providerId="ADAL" clId="{16F17A9B-00ED-4C0D-83FD-12F2BA474A12}" dt="2021-01-19T01:25:07.782" v="1037" actId="2696"/>
        <pc:sldMkLst>
          <pc:docMk/>
          <pc:sldMk cId="141211606" sldId="407"/>
        </pc:sldMkLst>
      </pc:sldChg>
      <pc:sldChg chg="modSp modNotesTx">
        <pc:chgData name="JIANG Lingxiao" userId="1042c31d-ca89-4d94-b38a-2df9a8951651" providerId="ADAL" clId="{16F17A9B-00ED-4C0D-83FD-12F2BA474A12}" dt="2021-01-19T01:43:29.313" v="1409" actId="20577"/>
        <pc:sldMkLst>
          <pc:docMk/>
          <pc:sldMk cId="3438015923" sldId="408"/>
        </pc:sldMkLst>
      </pc:sldChg>
      <pc:sldChg chg="addSp">
        <pc:chgData name="JIANG Lingxiao" userId="1042c31d-ca89-4d94-b38a-2df9a8951651" providerId="ADAL" clId="{16F17A9B-00ED-4C0D-83FD-12F2BA474A12}" dt="2021-01-18T03:12:45.465" v="3"/>
        <pc:sldMkLst>
          <pc:docMk/>
          <pc:sldMk cId="3902588197" sldId="409"/>
        </pc:sldMkLst>
      </pc:sldChg>
      <pc:sldChg chg="modSp modNotesTx">
        <pc:chgData name="JIANG Lingxiao" userId="1042c31d-ca89-4d94-b38a-2df9a8951651" providerId="ADAL" clId="{16F17A9B-00ED-4C0D-83FD-12F2BA474A12}" dt="2021-01-19T01:50:04.592" v="1778" actId="6549"/>
        <pc:sldMkLst>
          <pc:docMk/>
          <pc:sldMk cId="4274135675" sldId="411"/>
        </pc:sldMkLst>
      </pc:sldChg>
      <pc:sldChg chg="modAnim modNotesTx">
        <pc:chgData name="JIANG Lingxiao" userId="1042c31d-ca89-4d94-b38a-2df9a8951651" providerId="ADAL" clId="{16F17A9B-00ED-4C0D-83FD-12F2BA474A12}" dt="2021-01-18T03:11:33.799" v="2"/>
        <pc:sldMkLst>
          <pc:docMk/>
          <pc:sldMk cId="1518744658" sldId="442"/>
        </pc:sldMkLst>
      </pc:sldChg>
      <pc:sldChg chg="addSp delSp modSp add modAnim modNotesTx">
        <pc:chgData name="JIANG Lingxiao" userId="1042c31d-ca89-4d94-b38a-2df9a8951651" providerId="ADAL" clId="{16F17A9B-00ED-4C0D-83FD-12F2BA474A12}" dt="2021-01-19T01:36:12.954" v="1077"/>
        <pc:sldMkLst>
          <pc:docMk/>
          <pc:sldMk cId="3006405729" sldId="444"/>
        </pc:sldMkLst>
      </pc:sldChg>
    </pc:docChg>
  </pc:docChgLst>
  <pc:docChgLst>
    <pc:chgData name="JIANG Lingxiao" userId="1042c31d-ca89-4d94-b38a-2df9a8951651" providerId="ADAL" clId="{55CCDC54-7EA7-486B-825D-A755F037E271}"/>
    <pc:docChg chg="undo custSel modSld">
      <pc:chgData name="JIANG Lingxiao" userId="1042c31d-ca89-4d94-b38a-2df9a8951651" providerId="ADAL" clId="{55CCDC54-7EA7-486B-825D-A755F037E271}" dt="2023-01-08T06:29:29.472" v="13"/>
      <pc:docMkLst>
        <pc:docMk/>
      </pc:docMkLst>
      <pc:sldChg chg="addSp modSp mod addAnim delAnim modAnim modNotesTx">
        <pc:chgData name="JIANG Lingxiao" userId="1042c31d-ca89-4d94-b38a-2df9a8951651" providerId="ADAL" clId="{55CCDC54-7EA7-486B-825D-A755F037E271}" dt="2023-01-08T06:29:29.472" v="13"/>
        <pc:sldMkLst>
          <pc:docMk/>
          <pc:sldMk cId="3006405729" sldId="444"/>
        </pc:sldMkLst>
      </pc:sldChg>
    </pc:docChg>
  </pc:docChgLst>
  <pc:docChgLst>
    <pc:chgData name="claudia cheong" userId="fb34c2be8785baaf" providerId="LiveId" clId="{1D2A8A05-9307-4CA9-8ED9-1307A51EB921}"/>
    <pc:docChg chg="custSel modSld">
      <pc:chgData name="claudia cheong" userId="fb34c2be8785baaf" providerId="LiveId" clId="{1D2A8A05-9307-4CA9-8ED9-1307A51EB921}" dt="2025-02-27T06:33:22.262" v="323" actId="20577"/>
      <pc:docMkLst>
        <pc:docMk/>
      </pc:docMkLst>
      <pc:sldChg chg="modNotesTx">
        <pc:chgData name="claudia cheong" userId="fb34c2be8785baaf" providerId="LiveId" clId="{1D2A8A05-9307-4CA9-8ED9-1307A51EB921}" dt="2025-02-27T06:33:22.262" v="323" actId="20577"/>
        <pc:sldMkLst>
          <pc:docMk/>
          <pc:sldMk cId="1340391971" sldId="401"/>
        </pc:sldMkLst>
      </pc:sldChg>
      <pc:sldChg chg="modSp">
        <pc:chgData name="claudia cheong" userId="fb34c2be8785baaf" providerId="LiveId" clId="{1D2A8A05-9307-4CA9-8ED9-1307A51EB921}" dt="2025-02-25T13:44:00.644" v="320" actId="1076"/>
        <pc:sldMkLst>
          <pc:docMk/>
          <pc:sldMk cId="3902588197" sldId="409"/>
        </pc:sldMkLst>
        <pc:spChg chg="mod">
          <ac:chgData name="claudia cheong" userId="fb34c2be8785baaf" providerId="LiveId" clId="{1D2A8A05-9307-4CA9-8ED9-1307A51EB921}" dt="2025-02-25T13:44:00.644" v="320" actId="1076"/>
          <ac:spMkLst>
            <pc:docMk/>
            <pc:sldMk cId="3902588197" sldId="409"/>
            <ac:spMk id="3" creationId="{00000000-0000-0000-0000-000000000000}"/>
          </ac:spMkLst>
        </pc:spChg>
      </pc:sldChg>
      <pc:sldChg chg="modNotesTx">
        <pc:chgData name="claudia cheong" userId="fb34c2be8785baaf" providerId="LiveId" clId="{1D2A8A05-9307-4CA9-8ED9-1307A51EB921}" dt="2025-02-14T01:06:28.619" v="319"/>
        <pc:sldMkLst>
          <pc:docMk/>
          <pc:sldMk cId="3006405729" sldId="44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solidFill>
                  <a:schemeClr val="tx1"/>
                </a:solidFill>
                <a:latin typeface="Times New Roman" pitchFamily="18" charset="0"/>
              </a:defRPr>
            </a:lvl1pPr>
          </a:lstStyle>
          <a:p>
            <a:pPr>
              <a:defRPr/>
            </a:pPr>
            <a:endParaRPr lang="en-GB"/>
          </a:p>
        </p:txBody>
      </p:sp>
      <p:sp>
        <p:nvSpPr>
          <p:cNvPr id="4710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latin typeface="Times New Roman" pitchFamily="18" charset="0"/>
              </a:defRPr>
            </a:lvl1pPr>
          </a:lstStyle>
          <a:p>
            <a:pPr>
              <a:defRPr/>
            </a:pPr>
            <a:endParaRPr lang="en-GB"/>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711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solidFill>
                  <a:schemeClr val="tx1"/>
                </a:solidFill>
                <a:latin typeface="Times New Roman" pitchFamily="18" charset="0"/>
              </a:defRPr>
            </a:lvl1pPr>
          </a:lstStyle>
          <a:p>
            <a:pPr>
              <a:defRPr/>
            </a:pPr>
            <a:endParaRPr lang="en-GB"/>
          </a:p>
        </p:txBody>
      </p:sp>
      <p:sp>
        <p:nvSpPr>
          <p:cNvPr id="4711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latin typeface="Times New Roman" pitchFamily="18" charset="0"/>
              </a:defRPr>
            </a:lvl1pPr>
          </a:lstStyle>
          <a:p>
            <a:pPr>
              <a:defRPr/>
            </a:pPr>
            <a:fld id="{A7FEF89C-D053-4A2C-A6B5-5A5A7DCF2882}" type="slidenum">
              <a:rPr lang="en-GB"/>
              <a:pPr>
                <a:defRPr/>
              </a:pPr>
              <a:t>‹#›</a:t>
            </a:fld>
            <a:endParaRPr lang="en-GB"/>
          </a:p>
        </p:txBody>
      </p:sp>
    </p:spTree>
    <p:extLst>
      <p:ext uri="{BB962C8B-B14F-4D97-AF65-F5344CB8AC3E}">
        <p14:creationId xmlns:p14="http://schemas.microsoft.com/office/powerpoint/2010/main" val="24646074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C69200"/>
                </a:solidFill>
                <a:latin typeface="Tahoma" pitchFamily="34" charset="0"/>
              </a:defRPr>
            </a:lvl1pPr>
            <a:lvl2pPr marL="742950" indent="-285750" eaLnBrk="0" hangingPunct="0">
              <a:defRPr sz="2800" b="1">
                <a:solidFill>
                  <a:srgbClr val="C69200"/>
                </a:solidFill>
                <a:latin typeface="Tahoma" pitchFamily="34" charset="0"/>
              </a:defRPr>
            </a:lvl2pPr>
            <a:lvl3pPr marL="1143000" indent="-228600" eaLnBrk="0" hangingPunct="0">
              <a:defRPr sz="2800" b="1">
                <a:solidFill>
                  <a:srgbClr val="C69200"/>
                </a:solidFill>
                <a:latin typeface="Tahoma" pitchFamily="34" charset="0"/>
              </a:defRPr>
            </a:lvl3pPr>
            <a:lvl4pPr marL="1600200" indent="-228600" eaLnBrk="0" hangingPunct="0">
              <a:defRPr sz="2800" b="1">
                <a:solidFill>
                  <a:srgbClr val="C69200"/>
                </a:solidFill>
                <a:latin typeface="Tahoma" pitchFamily="34" charset="0"/>
              </a:defRPr>
            </a:lvl4pPr>
            <a:lvl5pPr marL="2057400" indent="-228600" eaLnBrk="0" hangingPunct="0">
              <a:defRPr sz="2800" b="1">
                <a:solidFill>
                  <a:srgbClr val="C69200"/>
                </a:solidFill>
                <a:latin typeface="Tahoma" pitchFamily="34" charset="0"/>
              </a:defRPr>
            </a:lvl5pPr>
            <a:lvl6pPr marL="2514600" indent="-228600" eaLnBrk="0" fontAlgn="base" hangingPunct="0">
              <a:spcBef>
                <a:spcPct val="0"/>
              </a:spcBef>
              <a:spcAft>
                <a:spcPct val="0"/>
              </a:spcAft>
              <a:defRPr sz="2800" b="1">
                <a:solidFill>
                  <a:srgbClr val="C69200"/>
                </a:solidFill>
                <a:latin typeface="Tahoma" pitchFamily="34" charset="0"/>
              </a:defRPr>
            </a:lvl6pPr>
            <a:lvl7pPr marL="2971800" indent="-228600" eaLnBrk="0" fontAlgn="base" hangingPunct="0">
              <a:spcBef>
                <a:spcPct val="0"/>
              </a:spcBef>
              <a:spcAft>
                <a:spcPct val="0"/>
              </a:spcAft>
              <a:defRPr sz="2800" b="1">
                <a:solidFill>
                  <a:srgbClr val="C69200"/>
                </a:solidFill>
                <a:latin typeface="Tahoma" pitchFamily="34" charset="0"/>
              </a:defRPr>
            </a:lvl7pPr>
            <a:lvl8pPr marL="3429000" indent="-228600" eaLnBrk="0" fontAlgn="base" hangingPunct="0">
              <a:spcBef>
                <a:spcPct val="0"/>
              </a:spcBef>
              <a:spcAft>
                <a:spcPct val="0"/>
              </a:spcAft>
              <a:defRPr sz="2800" b="1">
                <a:solidFill>
                  <a:srgbClr val="C69200"/>
                </a:solidFill>
                <a:latin typeface="Tahoma" pitchFamily="34" charset="0"/>
              </a:defRPr>
            </a:lvl8pPr>
            <a:lvl9pPr marL="3886200" indent="-228600" eaLnBrk="0" fontAlgn="base" hangingPunct="0">
              <a:spcBef>
                <a:spcPct val="0"/>
              </a:spcBef>
              <a:spcAft>
                <a:spcPct val="0"/>
              </a:spcAft>
              <a:defRPr sz="2800" b="1">
                <a:solidFill>
                  <a:srgbClr val="C69200"/>
                </a:solidFill>
                <a:latin typeface="Tahoma" pitchFamily="34" charset="0"/>
              </a:defRPr>
            </a:lvl9pPr>
          </a:lstStyle>
          <a:p>
            <a:pPr eaLnBrk="1" hangingPunct="1"/>
            <a:fld id="{67C1D344-50A1-4798-B980-67D8421F7236}" type="slidenum">
              <a:rPr lang="en-GB" sz="1200" b="0" smtClean="0">
                <a:solidFill>
                  <a:schemeClr val="tx1"/>
                </a:solidFill>
                <a:latin typeface="Times New Roman" pitchFamily="18" charset="0"/>
              </a:rPr>
              <a:pPr eaLnBrk="1" hangingPunct="1"/>
              <a:t>1</a:t>
            </a:fld>
            <a:endParaRPr lang="en-GB" sz="1200" b="0">
              <a:solidFill>
                <a:schemeClr val="tx1"/>
              </a:solidFill>
              <a:latin typeface="Times New Roman" pitchFamily="18"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endParaRPr lang="en-GB" b="0" dirty="0"/>
          </a:p>
        </p:txBody>
      </p:sp>
    </p:spTree>
    <p:extLst>
      <p:ext uri="{BB962C8B-B14F-4D97-AF65-F5344CB8AC3E}">
        <p14:creationId xmlns:p14="http://schemas.microsoft.com/office/powerpoint/2010/main" val="2845428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Docker images can be pushed to or pulled from the docker hub </a:t>
            </a:r>
            <a:r>
              <a:rPr lang="en-SG" baseline="0" dirty="0"/>
              <a:t>https://hub.docker.com/</a:t>
            </a:r>
            <a:endParaRPr lang="en-SG"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Additional notes </a:t>
            </a:r>
            <a:r>
              <a:rPr lang="en-SG" baseline="0" dirty="0"/>
              <a:t>(beyond the course scope):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baseline="0" dirty="0"/>
              <a:t>Cf. https://jsta.github.io/r-docker-tutorial/04-Dockerhub.html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 Docker images on</a:t>
            </a:r>
            <a:r>
              <a:rPr lang="en-SG" baseline="0" dirty="0"/>
              <a:t> Windows can be stored as Hyper-V virtual hard disk files. They </a:t>
            </a:r>
            <a:r>
              <a:rPr lang="en-SG" dirty="0"/>
              <a:t>can be saved to a tar/zip file to be transferred</a:t>
            </a:r>
            <a:r>
              <a:rPr lang="en-SG" baseline="0" dirty="0"/>
              <a:t> as a usual file; and then be loaded into the docker running on another machine. </a:t>
            </a:r>
            <a:r>
              <a:rPr lang="en-SG" dirty="0"/>
              <a:t>cf. https://stackoverflow.com/questions/23935141/how-to-copy-docker-images-from-one-host-to-another-without-using-a-repository</a:t>
            </a:r>
          </a:p>
          <a:p>
            <a:r>
              <a:rPr lang="en-SG" baseline="0" dirty="0"/>
              <a:t>- Relevant docker commands:</a:t>
            </a:r>
          </a:p>
          <a:p>
            <a:r>
              <a:rPr lang="en-GB" dirty="0"/>
              <a:t>docker save -o &lt;path and file name for the generated tar file&gt; &lt;image name&gt;</a:t>
            </a:r>
            <a:br>
              <a:rPr lang="en-GB" dirty="0"/>
            </a:br>
            <a:r>
              <a:rPr lang="en-SG" dirty="0"/>
              <a:t>docker load -</a:t>
            </a:r>
            <a:r>
              <a:rPr lang="en-SG" dirty="0" err="1"/>
              <a:t>i</a:t>
            </a:r>
            <a:r>
              <a:rPr lang="en-SG" dirty="0"/>
              <a:t> &lt;path to the tar file&gt; </a:t>
            </a:r>
            <a:br>
              <a:rPr lang="en-SG" dirty="0"/>
            </a:br>
            <a:r>
              <a:rPr lang="en-SG" dirty="0" err="1"/>
              <a:t>Dockerfile</a:t>
            </a:r>
            <a:r>
              <a:rPr lang="en-SG" dirty="0"/>
              <a:t> reference:</a:t>
            </a:r>
            <a:r>
              <a:rPr lang="en-SG" baseline="0" dirty="0"/>
              <a:t> https://docs.docker.com/engine/reference/builder/</a:t>
            </a:r>
          </a:p>
          <a:p>
            <a:endParaRPr lang="en-SG" dirty="0"/>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12</a:t>
            </a:fld>
            <a:endParaRPr lang="en-GB"/>
          </a:p>
        </p:txBody>
      </p:sp>
    </p:spTree>
    <p:extLst>
      <p:ext uri="{BB962C8B-B14F-4D97-AF65-F5344CB8AC3E}">
        <p14:creationId xmlns:p14="http://schemas.microsoft.com/office/powerpoint/2010/main" val="2313434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a:t>
            </a:r>
            <a:r>
              <a:rPr lang="en-SG" baseline="0" dirty="0"/>
              <a:t> install Docker on our machine, which provides the docker daemon (or called engine / server). The machine with the docker engine installed is called a docker host.</a:t>
            </a:r>
          </a:p>
          <a:p>
            <a:r>
              <a:rPr lang="en-SG" baseline="0" dirty="0"/>
              <a:t>The docker client can run from another machine; in our lab, we use a </a:t>
            </a:r>
            <a:r>
              <a:rPr lang="en-SG" baseline="0" dirty="0" err="1"/>
              <a:t>cmd</a:t>
            </a:r>
            <a:r>
              <a:rPr lang="en-SG" baseline="0" dirty="0"/>
              <a:t> window on the same machine with the docker daemon installed (i.e., the docker host).</a:t>
            </a:r>
            <a:endParaRPr lang="en-SG" dirty="0"/>
          </a:p>
          <a:p>
            <a:r>
              <a:rPr lang="en-SG" dirty="0"/>
              <a:t>Downsides of containerization:</a:t>
            </a:r>
          </a:p>
          <a:p>
            <a:r>
              <a:rPr lang="en-SG" dirty="0"/>
              <a:t>- Every machine that needs to run</a:t>
            </a:r>
            <a:r>
              <a:rPr lang="en-SG" baseline="0" dirty="0"/>
              <a:t> the microservice </a:t>
            </a:r>
            <a:r>
              <a:rPr lang="en-SG" dirty="0"/>
              <a:t>needs to have Docker installed, which introduces some performance overhead.</a:t>
            </a:r>
          </a:p>
          <a:p>
            <a:r>
              <a:rPr lang="en-SG" dirty="0"/>
              <a:t>- Upfront investment is thus higher; images/containers take</a:t>
            </a:r>
            <a:r>
              <a:rPr lang="en-SG" baseline="0" dirty="0"/>
              <a:t> space, even if empty; many unused containers lying around may need proper management too.</a:t>
            </a:r>
          </a:p>
          <a:p>
            <a:r>
              <a:rPr lang="en-SG" dirty="0"/>
              <a:t>- Images/containers can get damaged/lost.</a:t>
            </a:r>
          </a:p>
          <a:p>
            <a:pPr marL="171450" indent="-171450">
              <a:buFontTx/>
              <a:buChar char="-"/>
            </a:pPr>
            <a:r>
              <a:rPr lang="en-SG" baseline="0" dirty="0"/>
              <a:t>It makes it easier to package inappropriate/illegal/malicious contents into images/containers without being detected.</a:t>
            </a:r>
          </a:p>
          <a:p>
            <a:pPr marL="171450" indent="-171450">
              <a:buFontTx/>
              <a:buChar char="-"/>
            </a:pPr>
            <a:endParaRPr lang="en-SG" baseline="0"/>
          </a:p>
          <a:p>
            <a:pPr marL="171450" indent="-171450">
              <a:buFontTx/>
              <a:buChar char="-"/>
            </a:pPr>
            <a:endParaRPr lang="en-SG" baseline="0" dirty="0"/>
          </a:p>
          <a:p>
            <a:r>
              <a:rPr lang="en-SG" dirty="0"/>
              <a:t>There are alternative container runtime engines (beyond the course scope); they can load and run images built by Docker. e.g., </a:t>
            </a:r>
          </a:p>
          <a:p>
            <a:r>
              <a:rPr lang="en-SG" dirty="0"/>
              <a:t>- </a:t>
            </a:r>
            <a:r>
              <a:rPr lang="en-SG" dirty="0" err="1"/>
              <a:t>containerd</a:t>
            </a:r>
            <a:r>
              <a:rPr lang="en-SG" dirty="0"/>
              <a:t>: https://containerd.io/</a:t>
            </a:r>
          </a:p>
          <a:p>
            <a:pPr marL="171450" indent="-171450">
              <a:buFontTx/>
              <a:buChar char="-"/>
            </a:pPr>
            <a:r>
              <a:rPr lang="en-SG" dirty="0"/>
              <a:t>CRI-O: https://cri-o.io/</a:t>
            </a:r>
          </a:p>
          <a:p>
            <a:pPr marL="0" indent="0">
              <a:buFontTx/>
              <a:buNone/>
            </a:pPr>
            <a:endParaRPr lang="en-SG" dirty="0"/>
          </a:p>
          <a:p>
            <a:pPr marL="0" indent="0">
              <a:buFontTx/>
              <a:buNone/>
            </a:pPr>
            <a:r>
              <a:rPr lang="en-SG" dirty="0"/>
              <a:t>My own notes:</a:t>
            </a:r>
          </a:p>
          <a:p>
            <a:pPr marL="0" indent="0">
              <a:buFontTx/>
              <a:buNone/>
            </a:pPr>
            <a:r>
              <a:rPr lang="en-SG" dirty="0"/>
              <a:t>Qn: What is a docker host?</a:t>
            </a:r>
          </a:p>
          <a:p>
            <a:pPr marL="0" indent="0">
              <a:buFontTx/>
              <a:buNone/>
            </a:pPr>
            <a:r>
              <a:rPr lang="en-SG" dirty="0"/>
              <a:t>Ans: Our own systems running the docker software</a:t>
            </a:r>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13</a:t>
            </a:fld>
            <a:endParaRPr lang="en-GB"/>
          </a:p>
        </p:txBody>
      </p:sp>
    </p:spTree>
    <p:extLst>
      <p:ext uri="{BB962C8B-B14F-4D97-AF65-F5344CB8AC3E}">
        <p14:creationId xmlns:p14="http://schemas.microsoft.com/office/powerpoint/2010/main" val="466984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7FEF89C-D053-4A2C-A6B5-5A5A7DCF2882}" type="slidenum">
              <a:rPr lang="en-GB" smtClean="0"/>
              <a:pPr>
                <a:defRPr/>
              </a:pPr>
              <a:t>14</a:t>
            </a:fld>
            <a:endParaRPr lang="en-GB"/>
          </a:p>
        </p:txBody>
      </p:sp>
    </p:spTree>
    <p:extLst>
      <p:ext uri="{BB962C8B-B14F-4D97-AF65-F5344CB8AC3E}">
        <p14:creationId xmlns:p14="http://schemas.microsoft.com/office/powerpoint/2010/main" val="454525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Each machine may belong to multiple (sub)networks at the same time. It can have multiple IP addresses at the same time too. And, different machines in different (sub)networks can have the same IP address at the same time.</a:t>
            </a:r>
          </a:p>
          <a:p>
            <a:r>
              <a:rPr lang="en-SG" dirty="0"/>
              <a:t>Broadly speaking, two machines can communicate with each other as long as they have a way to identify each other in a network. But in reality, there are many other factors in play that may affect the communication, e.g., firewalls installed on the machines and in the network may block the communication; the machines may belong to different (sub)networks and they don't recognize each other's IP; etc.</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C69200"/>
                </a:solidFill>
                <a:latin typeface="Tahoma" pitchFamily="34" charset="0"/>
              </a:defRPr>
            </a:lvl1pPr>
            <a:lvl2pPr marL="742950" indent="-285750" eaLnBrk="0" hangingPunct="0">
              <a:defRPr sz="2800" b="1">
                <a:solidFill>
                  <a:srgbClr val="C69200"/>
                </a:solidFill>
                <a:latin typeface="Tahoma" pitchFamily="34" charset="0"/>
              </a:defRPr>
            </a:lvl2pPr>
            <a:lvl3pPr marL="1143000" indent="-228600" eaLnBrk="0" hangingPunct="0">
              <a:defRPr sz="2800" b="1">
                <a:solidFill>
                  <a:srgbClr val="C69200"/>
                </a:solidFill>
                <a:latin typeface="Tahoma" pitchFamily="34" charset="0"/>
              </a:defRPr>
            </a:lvl3pPr>
            <a:lvl4pPr marL="1600200" indent="-228600" eaLnBrk="0" hangingPunct="0">
              <a:defRPr sz="2800" b="1">
                <a:solidFill>
                  <a:srgbClr val="C69200"/>
                </a:solidFill>
                <a:latin typeface="Tahoma" pitchFamily="34" charset="0"/>
              </a:defRPr>
            </a:lvl4pPr>
            <a:lvl5pPr marL="2057400" indent="-228600" eaLnBrk="0" hangingPunct="0">
              <a:defRPr sz="2800" b="1">
                <a:solidFill>
                  <a:srgbClr val="C69200"/>
                </a:solidFill>
                <a:latin typeface="Tahoma" pitchFamily="34" charset="0"/>
              </a:defRPr>
            </a:lvl5pPr>
            <a:lvl6pPr marL="2514600" indent="-228600" eaLnBrk="0" fontAlgn="base" hangingPunct="0">
              <a:spcBef>
                <a:spcPct val="0"/>
              </a:spcBef>
              <a:spcAft>
                <a:spcPct val="0"/>
              </a:spcAft>
              <a:defRPr sz="2800" b="1">
                <a:solidFill>
                  <a:srgbClr val="C69200"/>
                </a:solidFill>
                <a:latin typeface="Tahoma" pitchFamily="34" charset="0"/>
              </a:defRPr>
            </a:lvl6pPr>
            <a:lvl7pPr marL="2971800" indent="-228600" eaLnBrk="0" fontAlgn="base" hangingPunct="0">
              <a:spcBef>
                <a:spcPct val="0"/>
              </a:spcBef>
              <a:spcAft>
                <a:spcPct val="0"/>
              </a:spcAft>
              <a:defRPr sz="2800" b="1">
                <a:solidFill>
                  <a:srgbClr val="C69200"/>
                </a:solidFill>
                <a:latin typeface="Tahoma" pitchFamily="34" charset="0"/>
              </a:defRPr>
            </a:lvl7pPr>
            <a:lvl8pPr marL="3429000" indent="-228600" eaLnBrk="0" fontAlgn="base" hangingPunct="0">
              <a:spcBef>
                <a:spcPct val="0"/>
              </a:spcBef>
              <a:spcAft>
                <a:spcPct val="0"/>
              </a:spcAft>
              <a:defRPr sz="2800" b="1">
                <a:solidFill>
                  <a:srgbClr val="C69200"/>
                </a:solidFill>
                <a:latin typeface="Tahoma" pitchFamily="34" charset="0"/>
              </a:defRPr>
            </a:lvl8pPr>
            <a:lvl9pPr marL="3886200" indent="-228600" eaLnBrk="0" fontAlgn="base" hangingPunct="0">
              <a:spcBef>
                <a:spcPct val="0"/>
              </a:spcBef>
              <a:spcAft>
                <a:spcPct val="0"/>
              </a:spcAft>
              <a:defRPr sz="2800" b="1">
                <a:solidFill>
                  <a:srgbClr val="C69200"/>
                </a:solidFill>
                <a:latin typeface="Tahoma" pitchFamily="34" charset="0"/>
              </a:defRPr>
            </a:lvl9pPr>
          </a:lstStyle>
          <a:p>
            <a:pPr eaLnBrk="1" hangingPunct="1"/>
            <a:fld id="{00DFE28F-041F-48C5-B8C2-345F5BCBF194}" type="slidenum">
              <a:rPr lang="en-GB" sz="1200" b="0" smtClean="0">
                <a:solidFill>
                  <a:schemeClr val="tx1"/>
                </a:solidFill>
                <a:latin typeface="Times New Roman" pitchFamily="18" charset="0"/>
              </a:rPr>
              <a:pPr eaLnBrk="1" hangingPunct="1"/>
              <a:t>15</a:t>
            </a:fld>
            <a:endParaRPr lang="en-GB" sz="1200" b="0">
              <a:solidFill>
                <a:schemeClr val="tx1"/>
              </a:solidFill>
              <a:latin typeface="Times New Roman" pitchFamily="18" charset="0"/>
            </a:endParaRPr>
          </a:p>
        </p:txBody>
      </p:sp>
    </p:spTree>
    <p:extLst>
      <p:ext uri="{BB962C8B-B14F-4D97-AF65-F5344CB8AC3E}">
        <p14:creationId xmlns:p14="http://schemas.microsoft.com/office/powerpoint/2010/main" val="3954398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Each container running on a docker host is in an internal subnetwork set up by the docker engine. Docker engine acts as a gateway for the containers, providing networking capabilities.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A docker engine </a:t>
            </a:r>
            <a:r>
              <a:rPr lang="en-SG" baseline="0" dirty="0"/>
              <a:t>sets up an internal network on the docker host, and assigns dynamic IP address(es) to each container </a:t>
            </a:r>
            <a:r>
              <a:rPr lang="en-SG" dirty="0"/>
              <a:t>in the internal network, often</a:t>
            </a:r>
            <a:r>
              <a:rPr lang="en-SG" baseline="0" dirty="0"/>
              <a:t> in the range of 172.x.x.x</a:t>
            </a:r>
            <a:r>
              <a:rPr lang="en-SG" dirty="0"/>
              <a:t>. The IP addresses are </a:t>
            </a:r>
            <a:r>
              <a:rPr lang="en-SG" baseline="0" dirty="0"/>
              <a:t>only valid for the internal network.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baseline="0" dirty="0"/>
              <a:t>There are different ways to enable communications among containers.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baseline="0" dirty="0"/>
              <a:t>Our course covers the basic default ways to enable communication among containers: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 Containers and the host in the same </a:t>
            </a:r>
            <a:r>
              <a:rPr lang="en-SG" baseline="0" dirty="0"/>
              <a:t>internal</a:t>
            </a:r>
            <a:r>
              <a:rPr lang="en-SG" dirty="0"/>
              <a:t> network by</a:t>
            </a:r>
            <a:r>
              <a:rPr lang="en-SG" baseline="0" dirty="0"/>
              <a:t> default can communicate with each other by using their IP addresses in the same internal network.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 Each container can be assigned a name too; a container can communicate with other containers in the same subnetwork via the container names (act like hostnames for physical machines).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 The latest version of Docker defines a special hostname </a:t>
            </a:r>
            <a:r>
              <a:rPr lang="en-SG" b="1" dirty="0" err="1"/>
              <a:t>host.docker.internal</a:t>
            </a:r>
            <a:r>
              <a:rPr lang="en-SG" b="0" dirty="0"/>
              <a:t> </a:t>
            </a:r>
            <a:r>
              <a:rPr lang="en-SG" dirty="0"/>
              <a:t>on Windows or macOS</a:t>
            </a:r>
            <a:r>
              <a:rPr lang="en-SG" baseline="0" dirty="0"/>
              <a:t> </a:t>
            </a:r>
            <a:r>
              <a:rPr lang="en-SG" b="1" dirty="0"/>
              <a:t>for</a:t>
            </a:r>
            <a:r>
              <a:rPr lang="en-SG" b="1" baseline="0" dirty="0"/>
              <a:t> the docker host</a:t>
            </a:r>
            <a:r>
              <a:rPr lang="en-SG" baseline="0" dirty="0"/>
              <a:t>; so, a program running within a container can use </a:t>
            </a:r>
            <a:r>
              <a:rPr lang="en-SG" dirty="0"/>
              <a:t>the special hostname to</a:t>
            </a:r>
            <a:r>
              <a:rPr lang="en-SG" baseline="0" dirty="0"/>
              <a:t> communicate with its host.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 Each container communicating with external network(s)</a:t>
            </a:r>
            <a:r>
              <a:rPr lang="en-SG" baseline="0" dirty="0"/>
              <a:t> needs network address translation (NAT) through the docker engine and docker host, e.g., port mapping (a particular kind of NAT).</a:t>
            </a:r>
            <a:endParaRPr lang="en-SG" dirty="0"/>
          </a:p>
          <a:p>
            <a:r>
              <a:rPr lang="en-SG" dirty="0"/>
              <a:t>Additional notes (beyond</a:t>
            </a:r>
            <a:r>
              <a:rPr lang="en-SG" baseline="0" dirty="0"/>
              <a:t> the course scope):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docker inspect &lt;container id&gt; will show a lot of information about the container,</a:t>
            </a:r>
            <a:r>
              <a:rPr lang="en-SG" baseline="0" dirty="0"/>
              <a:t> including </a:t>
            </a:r>
            <a:r>
              <a:rPr lang="en-SG" dirty="0"/>
              <a:t>its </a:t>
            </a:r>
            <a:r>
              <a:rPr lang="en-SG" dirty="0" err="1"/>
              <a:t>IPAddress</a:t>
            </a:r>
            <a:r>
              <a:rPr lang="en-SG"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baseline="0" dirty="0"/>
              <a:t>Whether containers and hosts across different internal networks can communicate with each other depends on many networking settings between the different hosts.</a:t>
            </a:r>
            <a:endParaRPr lang="en-SG"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SG" baseline="0" dirty="0"/>
              <a:t>Further in-depth technical details (beyond the course scope): https://docs.docker.com/network/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G"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SG" baseline="0" dirty="0"/>
              <a:t>My own notes: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baseline="0" dirty="0"/>
              <a:t>Qn: is there any drawback for containerisation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baseline="0" dirty="0"/>
              <a:t>ANS: take more time  to process docker compared to a single software/application, and also </a:t>
            </a:r>
            <a:r>
              <a:rPr lang="en-US" dirty="0"/>
              <a:t>Running many containers on a single host may lead to </a:t>
            </a:r>
            <a:r>
              <a:rPr lang="en-US" b="1" dirty="0"/>
              <a:t>resource contention</a:t>
            </a:r>
            <a:r>
              <a:rPr lang="en-US" dirty="0"/>
              <a:t>, impacting performance.</a:t>
            </a:r>
            <a:endParaRPr lang="en-SG"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SG"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C69200"/>
                </a:solidFill>
                <a:latin typeface="Tahoma" pitchFamily="34" charset="0"/>
              </a:defRPr>
            </a:lvl1pPr>
            <a:lvl2pPr marL="742950" indent="-285750" eaLnBrk="0" hangingPunct="0">
              <a:defRPr sz="2800" b="1">
                <a:solidFill>
                  <a:srgbClr val="C69200"/>
                </a:solidFill>
                <a:latin typeface="Tahoma" pitchFamily="34" charset="0"/>
              </a:defRPr>
            </a:lvl2pPr>
            <a:lvl3pPr marL="1143000" indent="-228600" eaLnBrk="0" hangingPunct="0">
              <a:defRPr sz="2800" b="1">
                <a:solidFill>
                  <a:srgbClr val="C69200"/>
                </a:solidFill>
                <a:latin typeface="Tahoma" pitchFamily="34" charset="0"/>
              </a:defRPr>
            </a:lvl3pPr>
            <a:lvl4pPr marL="1600200" indent="-228600" eaLnBrk="0" hangingPunct="0">
              <a:defRPr sz="2800" b="1">
                <a:solidFill>
                  <a:srgbClr val="C69200"/>
                </a:solidFill>
                <a:latin typeface="Tahoma" pitchFamily="34" charset="0"/>
              </a:defRPr>
            </a:lvl4pPr>
            <a:lvl5pPr marL="2057400" indent="-228600" eaLnBrk="0" hangingPunct="0">
              <a:defRPr sz="2800" b="1">
                <a:solidFill>
                  <a:srgbClr val="C69200"/>
                </a:solidFill>
                <a:latin typeface="Tahoma" pitchFamily="34" charset="0"/>
              </a:defRPr>
            </a:lvl5pPr>
            <a:lvl6pPr marL="2514600" indent="-228600" eaLnBrk="0" fontAlgn="base" hangingPunct="0">
              <a:spcBef>
                <a:spcPct val="0"/>
              </a:spcBef>
              <a:spcAft>
                <a:spcPct val="0"/>
              </a:spcAft>
              <a:defRPr sz="2800" b="1">
                <a:solidFill>
                  <a:srgbClr val="C69200"/>
                </a:solidFill>
                <a:latin typeface="Tahoma" pitchFamily="34" charset="0"/>
              </a:defRPr>
            </a:lvl6pPr>
            <a:lvl7pPr marL="2971800" indent="-228600" eaLnBrk="0" fontAlgn="base" hangingPunct="0">
              <a:spcBef>
                <a:spcPct val="0"/>
              </a:spcBef>
              <a:spcAft>
                <a:spcPct val="0"/>
              </a:spcAft>
              <a:defRPr sz="2800" b="1">
                <a:solidFill>
                  <a:srgbClr val="C69200"/>
                </a:solidFill>
                <a:latin typeface="Tahoma" pitchFamily="34" charset="0"/>
              </a:defRPr>
            </a:lvl7pPr>
            <a:lvl8pPr marL="3429000" indent="-228600" eaLnBrk="0" fontAlgn="base" hangingPunct="0">
              <a:spcBef>
                <a:spcPct val="0"/>
              </a:spcBef>
              <a:spcAft>
                <a:spcPct val="0"/>
              </a:spcAft>
              <a:defRPr sz="2800" b="1">
                <a:solidFill>
                  <a:srgbClr val="C69200"/>
                </a:solidFill>
                <a:latin typeface="Tahoma" pitchFamily="34" charset="0"/>
              </a:defRPr>
            </a:lvl8pPr>
            <a:lvl9pPr marL="3886200" indent="-228600" eaLnBrk="0" fontAlgn="base" hangingPunct="0">
              <a:spcBef>
                <a:spcPct val="0"/>
              </a:spcBef>
              <a:spcAft>
                <a:spcPct val="0"/>
              </a:spcAft>
              <a:defRPr sz="2800" b="1">
                <a:solidFill>
                  <a:srgbClr val="C69200"/>
                </a:solidFill>
                <a:latin typeface="Tahoma" pitchFamily="34" charset="0"/>
              </a:defRPr>
            </a:lvl9pPr>
          </a:lstStyle>
          <a:p>
            <a:pPr eaLnBrk="1" hangingPunct="1"/>
            <a:fld id="{00DFE28F-041F-48C5-B8C2-345F5BCBF194}" type="slidenum">
              <a:rPr lang="en-GB" sz="1200" b="0" smtClean="0">
                <a:solidFill>
                  <a:schemeClr val="tx1"/>
                </a:solidFill>
                <a:latin typeface="Times New Roman" pitchFamily="18" charset="0"/>
              </a:rPr>
              <a:pPr eaLnBrk="1" hangingPunct="1"/>
              <a:t>16</a:t>
            </a:fld>
            <a:endParaRPr lang="en-GB" sz="1200" b="0">
              <a:solidFill>
                <a:schemeClr val="tx1"/>
              </a:solidFill>
              <a:latin typeface="Times New Roman" pitchFamily="18" charset="0"/>
            </a:endParaRPr>
          </a:p>
        </p:txBody>
      </p:sp>
    </p:spTree>
    <p:extLst>
      <p:ext uri="{BB962C8B-B14F-4D97-AF65-F5344CB8AC3E}">
        <p14:creationId xmlns:p14="http://schemas.microsoft.com/office/powerpoint/2010/main" val="3638606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a:t>
            </a:r>
            <a:r>
              <a:rPr lang="en-SG" dirty="0" err="1"/>
              <a:t>docker</a:t>
            </a:r>
            <a:r>
              <a:rPr lang="en-SG" dirty="0"/>
              <a:t> engine can be such an intermediary for network</a:t>
            </a:r>
            <a:r>
              <a:rPr lang="en-SG" baseline="0" dirty="0"/>
              <a:t> address translation</a:t>
            </a:r>
            <a:r>
              <a:rPr lang="en-SG" dirty="0"/>
              <a:t>.</a:t>
            </a:r>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17</a:t>
            </a:fld>
            <a:endParaRPr lang="en-GB"/>
          </a:p>
        </p:txBody>
      </p:sp>
    </p:spTree>
    <p:extLst>
      <p:ext uri="{BB962C8B-B14F-4D97-AF65-F5344CB8AC3E}">
        <p14:creationId xmlns:p14="http://schemas.microsoft.com/office/powerpoint/2010/main" val="3488304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An IP in one network may not be accessible from Internet or another network. Network Address Translation (NAT) is one of the ways to enable communication across networks, through a device that has IPs in both networks.</a:t>
            </a:r>
          </a:p>
          <a:p>
            <a:endParaRPr lang="en-SG" dirty="0"/>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18</a:t>
            </a:fld>
            <a:endParaRPr lang="en-GB"/>
          </a:p>
        </p:txBody>
      </p:sp>
    </p:spTree>
    <p:extLst>
      <p:ext uri="{BB962C8B-B14F-4D97-AF65-F5344CB8AC3E}">
        <p14:creationId xmlns:p14="http://schemas.microsoft.com/office/powerpoint/2010/main" val="161046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example here is for internal machines</a:t>
            </a:r>
            <a:r>
              <a:rPr lang="en-SG" baseline="0" dirty="0"/>
              <a:t> to request for external services via a NAT-enabled router, which dynamically maps IPs for each request from internal machines.</a:t>
            </a:r>
          </a:p>
          <a:p>
            <a:r>
              <a:rPr lang="en-SG" baseline="0" dirty="0"/>
              <a:t>If to send a request from Internet to an internal machine, an IP/port mapping needs to be setup in the router before the request happens.</a:t>
            </a:r>
          </a:p>
          <a:p>
            <a:r>
              <a:rPr lang="en-SG" baseline="0" dirty="0"/>
              <a:t>We’ll learn how to do this later for Docker containers/virtual networks.</a:t>
            </a:r>
          </a:p>
          <a:p>
            <a:endParaRPr lang="en-SG" baseline="0" dirty="0"/>
          </a:p>
          <a:p>
            <a:endParaRPr lang="en-SG" dirty="0"/>
          </a:p>
          <a:p>
            <a:r>
              <a:rPr lang="en-SG" dirty="0"/>
              <a:t>Some guy in the middle in this case router do certain recording to recognise internal and external processing </a:t>
            </a:r>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19</a:t>
            </a:fld>
            <a:endParaRPr lang="en-GB"/>
          </a:p>
        </p:txBody>
      </p:sp>
    </p:spTree>
    <p:extLst>
      <p:ext uri="{BB962C8B-B14F-4D97-AF65-F5344CB8AC3E}">
        <p14:creationId xmlns:p14="http://schemas.microsoft.com/office/powerpoint/2010/main" val="2526692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Each container</a:t>
            </a:r>
            <a:r>
              <a:rPr lang="en-SG" baseline="0" dirty="0"/>
              <a:t> gets its internal IP address(es) when it is started by the docker engine. Each container, like a virtual machine, also has its (internal) port numbers, the same as a normal machine.</a:t>
            </a:r>
          </a:p>
          <a:p>
            <a:r>
              <a:rPr lang="en-SG" baseline="0" dirty="0"/>
              <a:t>The docker engine maps an (external) port of the docker host (a.k.a. host port) to an (internal) port of the container (a.k.a. container port); after that, all incoming request data going to the host port is forwarded to the container port of a particular container; the data replied from the container is forwarded by the docker engine and host back to the original client. </a:t>
            </a:r>
          </a:p>
          <a:p>
            <a:r>
              <a:rPr lang="en-SG" dirty="0"/>
              <a:t>References (beyond the course scope):</a:t>
            </a:r>
          </a:p>
          <a:p>
            <a:r>
              <a:rPr lang="en-SG" dirty="0"/>
              <a:t>https://en.wikipedia.org/wiki/Network_address_translation</a:t>
            </a:r>
          </a:p>
          <a:p>
            <a:r>
              <a:rPr lang="en-SG" dirty="0"/>
              <a:t>https://en.wikipedia.org/wiki/Port_forwarding</a:t>
            </a:r>
          </a:p>
          <a:p>
            <a:endParaRPr lang="en-SG" dirty="0"/>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20</a:t>
            </a:fld>
            <a:endParaRPr lang="en-GB"/>
          </a:p>
        </p:txBody>
      </p:sp>
    </p:spTree>
    <p:extLst>
      <p:ext uri="{BB962C8B-B14F-4D97-AF65-F5344CB8AC3E}">
        <p14:creationId xmlns:p14="http://schemas.microsoft.com/office/powerpoint/2010/main" val="1589371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C69200"/>
                </a:solidFill>
                <a:latin typeface="Tahoma" pitchFamily="34" charset="0"/>
              </a:defRPr>
            </a:lvl1pPr>
            <a:lvl2pPr marL="742950" indent="-285750" eaLnBrk="0" hangingPunct="0">
              <a:defRPr sz="2800" b="1">
                <a:solidFill>
                  <a:srgbClr val="C69200"/>
                </a:solidFill>
                <a:latin typeface="Tahoma" pitchFamily="34" charset="0"/>
              </a:defRPr>
            </a:lvl2pPr>
            <a:lvl3pPr marL="1143000" indent="-228600" eaLnBrk="0" hangingPunct="0">
              <a:defRPr sz="2800" b="1">
                <a:solidFill>
                  <a:srgbClr val="C69200"/>
                </a:solidFill>
                <a:latin typeface="Tahoma" pitchFamily="34" charset="0"/>
              </a:defRPr>
            </a:lvl3pPr>
            <a:lvl4pPr marL="1600200" indent="-228600" eaLnBrk="0" hangingPunct="0">
              <a:defRPr sz="2800" b="1">
                <a:solidFill>
                  <a:srgbClr val="C69200"/>
                </a:solidFill>
                <a:latin typeface="Tahoma" pitchFamily="34" charset="0"/>
              </a:defRPr>
            </a:lvl4pPr>
            <a:lvl5pPr marL="2057400" indent="-228600" eaLnBrk="0" hangingPunct="0">
              <a:defRPr sz="2800" b="1">
                <a:solidFill>
                  <a:srgbClr val="C69200"/>
                </a:solidFill>
                <a:latin typeface="Tahoma" pitchFamily="34" charset="0"/>
              </a:defRPr>
            </a:lvl5pPr>
            <a:lvl6pPr marL="2514600" indent="-228600" eaLnBrk="0" fontAlgn="base" hangingPunct="0">
              <a:spcBef>
                <a:spcPct val="0"/>
              </a:spcBef>
              <a:spcAft>
                <a:spcPct val="0"/>
              </a:spcAft>
              <a:defRPr sz="2800" b="1">
                <a:solidFill>
                  <a:srgbClr val="C69200"/>
                </a:solidFill>
                <a:latin typeface="Tahoma" pitchFamily="34" charset="0"/>
              </a:defRPr>
            </a:lvl6pPr>
            <a:lvl7pPr marL="2971800" indent="-228600" eaLnBrk="0" fontAlgn="base" hangingPunct="0">
              <a:spcBef>
                <a:spcPct val="0"/>
              </a:spcBef>
              <a:spcAft>
                <a:spcPct val="0"/>
              </a:spcAft>
              <a:defRPr sz="2800" b="1">
                <a:solidFill>
                  <a:srgbClr val="C69200"/>
                </a:solidFill>
                <a:latin typeface="Tahoma" pitchFamily="34" charset="0"/>
              </a:defRPr>
            </a:lvl7pPr>
            <a:lvl8pPr marL="3429000" indent="-228600" eaLnBrk="0" fontAlgn="base" hangingPunct="0">
              <a:spcBef>
                <a:spcPct val="0"/>
              </a:spcBef>
              <a:spcAft>
                <a:spcPct val="0"/>
              </a:spcAft>
              <a:defRPr sz="2800" b="1">
                <a:solidFill>
                  <a:srgbClr val="C69200"/>
                </a:solidFill>
                <a:latin typeface="Tahoma" pitchFamily="34" charset="0"/>
              </a:defRPr>
            </a:lvl8pPr>
            <a:lvl9pPr marL="3886200" indent="-228600" eaLnBrk="0" fontAlgn="base" hangingPunct="0">
              <a:spcBef>
                <a:spcPct val="0"/>
              </a:spcBef>
              <a:spcAft>
                <a:spcPct val="0"/>
              </a:spcAft>
              <a:defRPr sz="2800" b="1">
                <a:solidFill>
                  <a:srgbClr val="C69200"/>
                </a:solidFill>
                <a:latin typeface="Tahoma"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9AAA24-8DD3-4AC3-A322-2DE29DD4888C}" type="slidenum">
              <a:rPr kumimoji="0" lang="en-GB" sz="1200" b="0" i="0" u="none" strike="noStrike" kern="1200" cap="none" spc="0" normalizeH="0" baseline="0" noProof="0" smtClean="0">
                <a:ln>
                  <a:noFill/>
                </a:ln>
                <a:solidFill>
                  <a:srgbClr val="000000"/>
                </a:solidFill>
                <a:effectLst/>
                <a:uLnTx/>
                <a:uFillTx/>
                <a:latin typeface="Times New Roman" pitchFamily="18"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GB" sz="12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mn-cs"/>
            </a:endParaRPr>
          </a:p>
        </p:txBody>
      </p:sp>
    </p:spTree>
    <p:extLst>
      <p:ext uri="{BB962C8B-B14F-4D97-AF65-F5344CB8AC3E}">
        <p14:creationId xmlns:p14="http://schemas.microsoft.com/office/powerpoint/2010/main" val="334773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32CD109C-1E68-4400-8CAC-2DF63CAB1280}" type="slidenum">
              <a:rPr lang="en-GB" altLang="en-US" smtClean="0"/>
              <a:pPr>
                <a:spcBef>
                  <a:spcPct val="0"/>
                </a:spcBef>
              </a:pPr>
              <a:t>2</a:t>
            </a:fld>
            <a:endParaRPr lang="en-GB" altLang="en-US"/>
          </a:p>
        </p:txBody>
      </p:sp>
    </p:spTree>
    <p:extLst>
      <p:ext uri="{BB962C8B-B14F-4D97-AF65-F5344CB8AC3E}">
        <p14:creationId xmlns:p14="http://schemas.microsoft.com/office/powerpoint/2010/main" val="3079743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Q: does the DBMS (the database management software, WampServer/MySQL in our lab) have to be in the same image/container as the microservice code?</a:t>
            </a:r>
          </a:p>
          <a:p>
            <a:r>
              <a:rPr lang="en-SG" dirty="0"/>
              <a:t>- No.</a:t>
            </a:r>
          </a:p>
          <a:p>
            <a:r>
              <a:rPr lang="en-SG" dirty="0"/>
              <a:t>Questions to consider:</a:t>
            </a:r>
          </a:p>
          <a:p>
            <a:r>
              <a:rPr lang="en-SG" dirty="0"/>
              <a:t>- F</a:t>
            </a:r>
            <a:r>
              <a:rPr lang="en-SG" baseline="0" dirty="0"/>
              <a:t>or clients, will there be t</a:t>
            </a:r>
            <a:r>
              <a:rPr lang="en-SG" dirty="0"/>
              <a:t>oo many URLs to remember, in order to invoke various</a:t>
            </a:r>
            <a:r>
              <a:rPr lang="en-SG" baseline="0" dirty="0"/>
              <a:t> instances of the microservices? Load balancer and API gateway can be used to alleviate the problem (we will learn API gateway in a few weeks time).</a:t>
            </a:r>
          </a:p>
          <a:p>
            <a:r>
              <a:rPr lang="en-SG" baseline="0" dirty="0"/>
              <a:t>- Will there be too many containers to manage? We can use a container management tool, such as docker compose (we will learn in a few weeks time); (the following is beyond the course scope) and/or NGINX, Kubernetes (k8s, https://kubernetes.io/) cf. https://pspdfkit.com/blog/2018/how-to-use-docker-compose-to-run-multiple-instances-of-a-service-in-development/</a:t>
            </a:r>
          </a:p>
          <a:p>
            <a:endParaRPr lang="en-SG" baseline="0" dirty="0"/>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22</a:t>
            </a:fld>
            <a:endParaRPr lang="en-GB"/>
          </a:p>
        </p:txBody>
      </p:sp>
    </p:spTree>
    <p:extLst>
      <p:ext uri="{BB962C8B-B14F-4D97-AF65-F5344CB8AC3E}">
        <p14:creationId xmlns:p14="http://schemas.microsoft.com/office/powerpoint/2010/main" val="382873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problem in food distribution for an event:</a:t>
            </a:r>
            <a:r>
              <a:rPr lang="en-GB" baseline="0" dirty="0"/>
              <a:t> how to distribute the food to everyone?</a:t>
            </a:r>
          </a:p>
          <a:p>
            <a:endParaRPr lang="en-GB" baseline="0" dirty="0"/>
          </a:p>
        </p:txBody>
      </p:sp>
      <p:sp>
        <p:nvSpPr>
          <p:cNvPr id="4" name="Slide Number Placeholder 3"/>
          <p:cNvSpPr>
            <a:spLocks noGrp="1"/>
          </p:cNvSpPr>
          <p:nvPr>
            <p:ph type="sldNum" sz="quarter" idx="10"/>
          </p:nvPr>
        </p:nvSpPr>
        <p:spPr/>
        <p:txBody>
          <a:bodyPr/>
          <a:lstStyle/>
          <a:p>
            <a:pPr>
              <a:defRPr/>
            </a:pPr>
            <a:fld id="{872772D4-1F41-4651-924B-33EC81F568E3}" type="slidenum">
              <a:rPr lang="en-GB" altLang="en-US" smtClean="0"/>
              <a:pPr>
                <a:defRPr/>
              </a:pPr>
              <a:t>5</a:t>
            </a:fld>
            <a:endParaRPr lang="en-GB" altLang="en-US"/>
          </a:p>
        </p:txBody>
      </p:sp>
    </p:spTree>
    <p:extLst>
      <p:ext uri="{BB962C8B-B14F-4D97-AF65-F5344CB8AC3E}">
        <p14:creationId xmlns:p14="http://schemas.microsoft.com/office/powerpoint/2010/main" val="135296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6</a:t>
            </a:fld>
            <a:endParaRPr lang="en-GB"/>
          </a:p>
        </p:txBody>
      </p:sp>
    </p:spTree>
    <p:extLst>
      <p:ext uri="{BB962C8B-B14F-4D97-AF65-F5344CB8AC3E}">
        <p14:creationId xmlns:p14="http://schemas.microsoft.com/office/powerpoint/2010/main" val="4103832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It's easier to make sure everyone gets the same amount of food, and may help to reduce queueing/distribution time.</a:t>
            </a:r>
          </a:p>
          <a:p>
            <a:r>
              <a:rPr lang="en-SG" dirty="0"/>
              <a:t>But packaging the </a:t>
            </a:r>
            <a:r>
              <a:rPr lang="en-SG"/>
              <a:t>food often </a:t>
            </a:r>
            <a:r>
              <a:rPr lang="en-SG" dirty="0"/>
              <a:t>needs overheads/additional manpower to do it in </a:t>
            </a:r>
            <a:r>
              <a:rPr lang="en-SG"/>
              <a:t>advance.</a:t>
            </a:r>
          </a:p>
          <a:p>
            <a:endParaRPr lang="en-SG" dirty="0"/>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7</a:t>
            </a:fld>
            <a:endParaRPr lang="en-GB"/>
          </a:p>
        </p:txBody>
      </p:sp>
    </p:spTree>
    <p:extLst>
      <p:ext uri="{BB962C8B-B14F-4D97-AF65-F5344CB8AC3E}">
        <p14:creationId xmlns:p14="http://schemas.microsoft.com/office/powerpoint/2010/main" val="3085759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problem exists in the shipping industry too.</a:t>
            </a:r>
          </a:p>
          <a:p>
            <a:r>
              <a:rPr lang="en-GB" dirty="0"/>
              <a:t>Downside of loading &amp; unloading of arbitrary items without standardize "boxes" that can hold most kinds of items:</a:t>
            </a:r>
          </a:p>
          <a:p>
            <a:r>
              <a:rPr lang="en-GB" dirty="0"/>
              <a:t>- Ships spend more time at ports than in the sea,</a:t>
            </a:r>
            <a:r>
              <a:rPr lang="en-GB" baseline="0" dirty="0"/>
              <a:t> due to slow loading &amp; unloading; which lead to lower ship utilization rate, higher shipping cost.</a:t>
            </a:r>
          </a:p>
          <a:p>
            <a:r>
              <a:rPr lang="en-GB" baseline="0" dirty="0"/>
              <a:t>- Need to hire many workers to load different things at port; high wage cost; high location restrictions for the workers; small items can go missing easily.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Watch </a:t>
            </a:r>
            <a:r>
              <a:rPr lang="en-GB" baseline="0" dirty="0"/>
              <a:t>Wendover Production: https://www.youtube.com/watch?v=F-ZskaqBshs till 4:07. </a:t>
            </a:r>
            <a:r>
              <a:rPr lang="en-GB" sz="1200" b="0" i="0" kern="1200" dirty="0">
                <a:solidFill>
                  <a:schemeClr val="tx1"/>
                </a:solidFill>
                <a:effectLst/>
                <a:latin typeface="Times New Roman" pitchFamily="18" charset="0"/>
                <a:ea typeface="+mn-ea"/>
                <a:cs typeface="+mn-cs"/>
              </a:rPr>
              <a:t>Containerization: The Most Influential Invention That You've Never Heard Of</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Or WSJ</a:t>
            </a:r>
            <a:r>
              <a:rPr lang="en-GB" baseline="0" dirty="0"/>
              <a:t> </a:t>
            </a:r>
            <a:r>
              <a:rPr lang="en-GB" baseline="0" dirty="0" err="1"/>
              <a:t>youbute</a:t>
            </a:r>
            <a:r>
              <a:rPr lang="en-GB" baseline="0" dirty="0"/>
              <a:t> video: https://www.youtube.com/watch?v=0MUkgDIQdcM till 2:11. </a:t>
            </a:r>
            <a:r>
              <a:rPr lang="en-GB" sz="1200" b="0" i="0" kern="1200" dirty="0">
                <a:solidFill>
                  <a:schemeClr val="tx1"/>
                </a:solidFill>
                <a:effectLst/>
                <a:latin typeface="Times New Roman" pitchFamily="18" charset="0"/>
                <a:ea typeface="+mn-ea"/>
                <a:cs typeface="+mn-cs"/>
              </a:rPr>
              <a:t>How a Steel Box Changed the World: A Brief History of Shipping</a:t>
            </a:r>
            <a:endParaRPr lang="en-GB"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b="0" i="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8</a:t>
            </a:fld>
            <a:endParaRPr lang="en-GB"/>
          </a:p>
        </p:txBody>
      </p:sp>
    </p:spTree>
    <p:extLst>
      <p:ext uri="{BB962C8B-B14F-4D97-AF65-F5344CB8AC3E}">
        <p14:creationId xmlns:p14="http://schemas.microsoft.com/office/powerpoint/2010/main" val="3636512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Manufacturers</a:t>
            </a:r>
            <a:r>
              <a:rPr lang="en-SG" baseline="0" dirty="0"/>
              <a:t> can load items into containers at their places, with more flexible worker sources, not restricted by the port, and safer for small goods.</a:t>
            </a:r>
          </a:p>
          <a:p>
            <a:r>
              <a:rPr lang="en-SG" baseline="0" dirty="0"/>
              <a:t>Faster to load and unload containers at ports.</a:t>
            </a:r>
          </a:p>
          <a:p>
            <a:r>
              <a:rPr lang="en-SG" baseline="0" dirty="0"/>
              <a:t>What's amazing: the whole world cannot agree on which side of road to drive, power plug type, currency, video format, software operating systems we use…, but the container sizes are </a:t>
            </a:r>
            <a:r>
              <a:rPr lang="en-SG" b="1" baseline="0" dirty="0"/>
              <a:t>standardized</a:t>
            </a:r>
            <a:r>
              <a:rPr lang="en-SG" baseline="0" dirty="0"/>
              <a:t>.</a:t>
            </a:r>
            <a:endParaRPr lang="en-SG" dirty="0"/>
          </a:p>
          <a:p>
            <a:endParaRPr lang="en-SG" dirty="0"/>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9</a:t>
            </a:fld>
            <a:endParaRPr lang="en-GB"/>
          </a:p>
        </p:txBody>
      </p:sp>
    </p:spTree>
    <p:extLst>
      <p:ext uri="{BB962C8B-B14F-4D97-AF65-F5344CB8AC3E}">
        <p14:creationId xmlns:p14="http://schemas.microsoft.com/office/powerpoint/2010/main" val="889715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Image here is a bundle file of the exact copy of whatever you build from the machine, nth to do with pictures</a:t>
            </a:r>
          </a:p>
          <a:p>
            <a:endParaRPr lang="en-SG" dirty="0"/>
          </a:p>
          <a:p>
            <a:r>
              <a:rPr lang="en-SG" dirty="0"/>
              <a:t>Q: does the DBMS (the database management software, WampServer/MySQL in our lab) have to be in the same image/container as the microservice code?</a:t>
            </a:r>
          </a:p>
          <a:p>
            <a:endParaRPr lang="en-SG" dirty="0"/>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10</a:t>
            </a:fld>
            <a:endParaRPr lang="en-GB"/>
          </a:p>
        </p:txBody>
      </p:sp>
    </p:spTree>
    <p:extLst>
      <p:ext uri="{BB962C8B-B14F-4D97-AF65-F5344CB8AC3E}">
        <p14:creationId xmlns:p14="http://schemas.microsoft.com/office/powerpoint/2010/main" val="420847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Docker</a:t>
            </a:r>
            <a:r>
              <a:rPr lang="en-SG" baseline="0" dirty="0"/>
              <a:t> itself can run on some (not all) versions of Windows, macOS, Linux.</a:t>
            </a:r>
          </a:p>
          <a:p>
            <a:r>
              <a:rPr lang="en-SG" dirty="0"/>
              <a:t>The containers running</a:t>
            </a:r>
            <a:r>
              <a:rPr lang="en-SG" baseline="0" dirty="0"/>
              <a:t> on Docker can be Linux-based or Windows-based or macOS-based (not officially supported though).</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SG" dirty="0"/>
              <a:t>There are alternatives to Docker (beyond the course scope), e.g.,</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dirty="0"/>
              <a:t>LXD (pronounced “</a:t>
            </a:r>
            <a:r>
              <a:rPr lang="en-GB" dirty="0" err="1"/>
              <a:t>lexdi</a:t>
            </a:r>
            <a:r>
              <a:rPr lang="en-GB" dirty="0"/>
              <a:t>”) from Canonical Ltd., the company behind Ubuntu, https://linuxcontainers.org/</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dirty="0" err="1"/>
              <a:t>rkt</a:t>
            </a:r>
            <a:r>
              <a:rPr lang="en-GB" dirty="0"/>
              <a:t> (pronounced ‘rocket’) from the Linux distributor, CoreOS and RedHat, https://cloud.redhat.com/learn/topics/rkt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SG" dirty="0"/>
              <a:t>Linux </a:t>
            </a:r>
            <a:r>
              <a:rPr lang="en-SG" dirty="0" err="1"/>
              <a:t>VServer</a:t>
            </a:r>
            <a:r>
              <a:rPr lang="en-SG" dirty="0"/>
              <a:t>, http://linux-vserver.org/Welcome_to_Linux-VServer.org</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SG" dirty="0"/>
              <a:t>Windows Containers by Microsoft, https://learn.microsoft.com/en-us/virtualization/windowscontainers/about/</a:t>
            </a:r>
            <a:endParaRPr lang="en-SG" baseline="0" dirty="0"/>
          </a:p>
        </p:txBody>
      </p:sp>
      <p:sp>
        <p:nvSpPr>
          <p:cNvPr id="4" name="Slide Number Placeholder 3"/>
          <p:cNvSpPr>
            <a:spLocks noGrp="1"/>
          </p:cNvSpPr>
          <p:nvPr>
            <p:ph type="sldNum" sz="quarter" idx="10"/>
          </p:nvPr>
        </p:nvSpPr>
        <p:spPr/>
        <p:txBody>
          <a:bodyPr/>
          <a:lstStyle/>
          <a:p>
            <a:pPr>
              <a:defRPr/>
            </a:pPr>
            <a:fld id="{A7FEF89C-D053-4A2C-A6B5-5A5A7DCF2882}" type="slidenum">
              <a:rPr lang="en-GB" smtClean="0"/>
              <a:pPr>
                <a:defRPr/>
              </a:pPr>
              <a:t>11</a:t>
            </a:fld>
            <a:endParaRPr lang="en-GB"/>
          </a:p>
        </p:txBody>
      </p:sp>
    </p:spTree>
    <p:extLst>
      <p:ext uri="{BB962C8B-B14F-4D97-AF65-F5344CB8AC3E}">
        <p14:creationId xmlns:p14="http://schemas.microsoft.com/office/powerpoint/2010/main" val="550890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GB"/>
              <a:t>Click to edit Master subtitle style</a:t>
            </a:r>
          </a:p>
        </p:txBody>
      </p:sp>
      <p:sp>
        <p:nvSpPr>
          <p:cNvPr id="65559" name="Rectangle 23"/>
          <p:cNvSpPr>
            <a:spLocks noGrp="1" noChangeArrowheads="1"/>
          </p:cNvSpPr>
          <p:nvPr>
            <p:ph type="ctrTitle"/>
          </p:nvPr>
        </p:nvSpPr>
        <p:spPr>
          <a:xfrm>
            <a:off x="141288" y="2722563"/>
            <a:ext cx="8861425" cy="519112"/>
          </a:xfrm>
        </p:spPr>
        <p:txBody>
          <a:bodyPr/>
          <a:lstStyle>
            <a:lvl1pPr algn="ctr">
              <a:defRPr/>
            </a:lvl1pPr>
          </a:lstStyle>
          <a:p>
            <a:r>
              <a:rPr lang="en-US"/>
              <a:t>Click to edit Master title style</a:t>
            </a:r>
          </a:p>
        </p:txBody>
      </p:sp>
      <p:sp>
        <p:nvSpPr>
          <p:cNvPr id="6" name="Rectangle 14"/>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400" b="0">
                <a:solidFill>
                  <a:schemeClr val="bg2"/>
                </a:solidFill>
              </a:defRPr>
            </a:lvl1pPr>
          </a:lstStyle>
          <a:p>
            <a:pPr>
              <a:defRPr/>
            </a:pPr>
            <a:endParaRPr lang="en-GB"/>
          </a:p>
        </p:txBody>
      </p:sp>
      <p:sp>
        <p:nvSpPr>
          <p:cNvPr id="7" name="Rectangle 15"/>
          <p:cNvSpPr>
            <a:spLocks noGrp="1" noChangeArrowheads="1"/>
          </p:cNvSpPr>
          <p:nvPr>
            <p:ph type="ftr" sz="quarter" idx="11"/>
          </p:nvPr>
        </p:nvSpPr>
        <p:spPr bwMode="auto">
          <a:xfrm>
            <a:off x="34290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400" b="0">
                <a:solidFill>
                  <a:schemeClr val="bg2"/>
                </a:solidFill>
              </a:defRPr>
            </a:lvl1pPr>
          </a:lstStyle>
          <a:p>
            <a:pPr>
              <a:defRPr/>
            </a:pPr>
            <a:r>
              <a:rPr lang="en-GB"/>
              <a:t>EI-IS301</a:t>
            </a:r>
          </a:p>
        </p:txBody>
      </p:sp>
      <p:sp>
        <p:nvSpPr>
          <p:cNvPr id="8" name="Rectangle 16"/>
          <p:cNvSpPr>
            <a:spLocks noGrp="1" noChangeArrowheads="1"/>
          </p:cNvSpPr>
          <p:nvPr>
            <p:ph type="sldNum" sz="quarter" idx="12"/>
          </p:nvPr>
        </p:nvSpPr>
        <p:spPr>
          <a:xfrm>
            <a:off x="6858000" y="6248400"/>
            <a:ext cx="1905000" cy="457200"/>
          </a:xfrm>
          <a:prstGeom prst="rect">
            <a:avLst/>
          </a:prstGeom>
        </p:spPr>
        <p:txBody>
          <a:bodyPr anchor="b"/>
          <a:lstStyle>
            <a:lvl1pPr>
              <a:defRPr sz="1400" b="0">
                <a:solidFill>
                  <a:schemeClr val="bg2"/>
                </a:solidFill>
                <a:latin typeface="Tahoma" pitchFamily="34" charset="0"/>
              </a:defRPr>
            </a:lvl1pPr>
          </a:lstStyle>
          <a:p>
            <a:pPr>
              <a:defRPr/>
            </a:pPr>
            <a:fld id="{49421CA8-AA22-4C34-91F6-5642DD07A252}" type="slidenum">
              <a:rPr lang="en-GB"/>
              <a:pPr>
                <a:defRPr/>
              </a:pPr>
              <a:t>‹#›</a:t>
            </a:fld>
            <a:endParaRPr lang="en-GB"/>
          </a:p>
        </p:txBody>
      </p:sp>
      <p:pic>
        <p:nvPicPr>
          <p:cNvPr id="9" name="Picture 17" descr="FOS_H">
            <a:extLst>
              <a:ext uri="{FF2B5EF4-FFF2-40B4-BE49-F238E27FC236}">
                <a16:creationId xmlns:a16="http://schemas.microsoft.com/office/drawing/2014/main" id="{1FECD22A-F616-4E78-BCAE-C516F6335A25}"/>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777146" y="392782"/>
            <a:ext cx="17589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F0A32117-DFB9-475C-BE04-CE3BA3DA6BD9}"/>
              </a:ext>
            </a:extLst>
          </p:cNvPr>
          <p:cNvPicPr>
            <a:picLocks noChangeAspect="1"/>
          </p:cNvPicPr>
          <p:nvPr userDrawn="1"/>
        </p:nvPicPr>
        <p:blipFill rotWithShape="1">
          <a:blip r:embed="rId3"/>
          <a:srcRect l="8656" t="18045" r="80741" b="18222"/>
          <a:stretch/>
        </p:blipFill>
        <p:spPr>
          <a:xfrm>
            <a:off x="607904" y="467576"/>
            <a:ext cx="2222887" cy="751624"/>
          </a:xfrm>
          <a:prstGeom prst="rect">
            <a:avLst/>
          </a:prstGeom>
        </p:spPr>
      </p:pic>
    </p:spTree>
    <p:extLst>
      <p:ext uri="{BB962C8B-B14F-4D97-AF65-F5344CB8AC3E}">
        <p14:creationId xmlns:p14="http://schemas.microsoft.com/office/powerpoint/2010/main" val="1119969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28">
            <a:extLst>
              <a:ext uri="{FF2B5EF4-FFF2-40B4-BE49-F238E27FC236}">
                <a16:creationId xmlns:a16="http://schemas.microsoft.com/office/drawing/2014/main" id="{17457224-724D-479B-87EF-585BAA2B7BB2}"/>
              </a:ext>
            </a:extLst>
          </p:cNvPr>
          <p:cNvSpPr>
            <a:spLocks noGrp="1" noChangeArrowheads="1"/>
          </p:cNvSpPr>
          <p:nvPr>
            <p:ph type="sldNum" sz="quarter" idx="4"/>
          </p:nvPr>
        </p:nvSpPr>
        <p:spPr bwMode="auto">
          <a:xfrm>
            <a:off x="8744081" y="6640513"/>
            <a:ext cx="352425" cy="22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tx1"/>
                </a:solidFill>
                <a:latin typeface="Arial" pitchFamily="34" charset="0"/>
              </a:defRPr>
            </a:lvl1pPr>
          </a:lstStyle>
          <a:p>
            <a:pPr>
              <a:defRPr/>
            </a:pPr>
            <a:fld id="{BA145738-DF08-43CA-B7B7-87C675E14DAB}" type="slidenum">
              <a:rPr lang="en-US" altLang="zh-CN"/>
              <a:pPr>
                <a:defRPr/>
              </a:pPr>
              <a:t>‹#›</a:t>
            </a:fld>
            <a:endParaRPr lang="en-US" altLang="zh-CN" dirty="0"/>
          </a:p>
        </p:txBody>
      </p:sp>
    </p:spTree>
    <p:extLst>
      <p:ext uri="{BB962C8B-B14F-4D97-AF65-F5344CB8AC3E}">
        <p14:creationId xmlns:p14="http://schemas.microsoft.com/office/powerpoint/2010/main" val="155830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3225" y="192088"/>
            <a:ext cx="2179638" cy="589915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211138" y="192088"/>
            <a:ext cx="6389687" cy="5899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28">
            <a:extLst>
              <a:ext uri="{FF2B5EF4-FFF2-40B4-BE49-F238E27FC236}">
                <a16:creationId xmlns:a16="http://schemas.microsoft.com/office/drawing/2014/main" id="{07D2D23C-DDFC-47B7-8106-783DA449C6B9}"/>
              </a:ext>
            </a:extLst>
          </p:cNvPr>
          <p:cNvSpPr>
            <a:spLocks noGrp="1" noChangeArrowheads="1"/>
          </p:cNvSpPr>
          <p:nvPr>
            <p:ph type="sldNum" sz="quarter" idx="4"/>
          </p:nvPr>
        </p:nvSpPr>
        <p:spPr bwMode="auto">
          <a:xfrm>
            <a:off x="8744081" y="6640513"/>
            <a:ext cx="352425" cy="22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tx1"/>
                </a:solidFill>
                <a:latin typeface="Arial" pitchFamily="34" charset="0"/>
              </a:defRPr>
            </a:lvl1pPr>
          </a:lstStyle>
          <a:p>
            <a:pPr>
              <a:defRPr/>
            </a:pPr>
            <a:fld id="{BA145738-DF08-43CA-B7B7-87C675E14DAB}" type="slidenum">
              <a:rPr lang="en-US" altLang="zh-CN"/>
              <a:pPr>
                <a:defRPr/>
              </a:pPr>
              <a:t>‹#›</a:t>
            </a:fld>
            <a:endParaRPr lang="en-US" altLang="zh-CN" dirty="0"/>
          </a:p>
        </p:txBody>
      </p:sp>
    </p:spTree>
    <p:extLst>
      <p:ext uri="{BB962C8B-B14F-4D97-AF65-F5344CB8AC3E}">
        <p14:creationId xmlns:p14="http://schemas.microsoft.com/office/powerpoint/2010/main" val="243002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211138" y="762000"/>
            <a:ext cx="8704262" cy="56388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28">
            <a:extLst>
              <a:ext uri="{FF2B5EF4-FFF2-40B4-BE49-F238E27FC236}">
                <a16:creationId xmlns:a16="http://schemas.microsoft.com/office/drawing/2014/main" id="{3085DD6E-FB77-4D78-884E-A6EAA86514E0}"/>
              </a:ext>
            </a:extLst>
          </p:cNvPr>
          <p:cNvSpPr>
            <a:spLocks noGrp="1" noChangeArrowheads="1"/>
          </p:cNvSpPr>
          <p:nvPr>
            <p:ph type="sldNum" sz="quarter" idx="4"/>
          </p:nvPr>
        </p:nvSpPr>
        <p:spPr bwMode="auto">
          <a:xfrm>
            <a:off x="8744081" y="6640513"/>
            <a:ext cx="352425" cy="22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tx1"/>
                </a:solidFill>
                <a:latin typeface="Arial" pitchFamily="34" charset="0"/>
              </a:defRPr>
            </a:lvl1pPr>
          </a:lstStyle>
          <a:p>
            <a:pPr>
              <a:defRPr/>
            </a:pPr>
            <a:fld id="{BA145738-DF08-43CA-B7B7-87C675E14DAB}" type="slidenum">
              <a:rPr lang="en-US" altLang="zh-CN"/>
              <a:pPr>
                <a:defRPr/>
              </a:pPr>
              <a:t>‹#›</a:t>
            </a:fld>
            <a:endParaRPr lang="en-US" altLang="zh-CN" dirty="0"/>
          </a:p>
        </p:txBody>
      </p:sp>
    </p:spTree>
    <p:extLst>
      <p:ext uri="{BB962C8B-B14F-4D97-AF65-F5344CB8AC3E}">
        <p14:creationId xmlns:p14="http://schemas.microsoft.com/office/powerpoint/2010/main" val="370987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28">
            <a:extLst>
              <a:ext uri="{FF2B5EF4-FFF2-40B4-BE49-F238E27FC236}">
                <a16:creationId xmlns:a16="http://schemas.microsoft.com/office/drawing/2014/main" id="{853F8B3E-B48A-4E3B-8DFC-45E5CEE28DA0}"/>
              </a:ext>
            </a:extLst>
          </p:cNvPr>
          <p:cNvSpPr>
            <a:spLocks noGrp="1" noChangeArrowheads="1"/>
          </p:cNvSpPr>
          <p:nvPr>
            <p:ph type="sldNum" sz="quarter" idx="4"/>
          </p:nvPr>
        </p:nvSpPr>
        <p:spPr bwMode="auto">
          <a:xfrm>
            <a:off x="8744081" y="6640513"/>
            <a:ext cx="352425" cy="22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tx1"/>
                </a:solidFill>
                <a:latin typeface="Arial" pitchFamily="34" charset="0"/>
              </a:defRPr>
            </a:lvl1pPr>
          </a:lstStyle>
          <a:p>
            <a:pPr>
              <a:defRPr/>
            </a:pPr>
            <a:fld id="{BA145738-DF08-43CA-B7B7-87C675E14DAB}" type="slidenum">
              <a:rPr lang="en-US" altLang="zh-CN"/>
              <a:pPr>
                <a:defRPr/>
              </a:pPr>
              <a:t>‹#›</a:t>
            </a:fld>
            <a:endParaRPr lang="en-US" altLang="zh-CN" dirty="0"/>
          </a:p>
        </p:txBody>
      </p:sp>
    </p:spTree>
    <p:extLst>
      <p:ext uri="{BB962C8B-B14F-4D97-AF65-F5344CB8AC3E}">
        <p14:creationId xmlns:p14="http://schemas.microsoft.com/office/powerpoint/2010/main" val="3197148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211138" y="762000"/>
            <a:ext cx="4275137" cy="5329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38675" y="762000"/>
            <a:ext cx="4276725" cy="5329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28">
            <a:extLst>
              <a:ext uri="{FF2B5EF4-FFF2-40B4-BE49-F238E27FC236}">
                <a16:creationId xmlns:a16="http://schemas.microsoft.com/office/drawing/2014/main" id="{E955CB25-6DEE-4A64-BA50-548C9D3DC374}"/>
              </a:ext>
            </a:extLst>
          </p:cNvPr>
          <p:cNvSpPr>
            <a:spLocks noGrp="1" noChangeArrowheads="1"/>
          </p:cNvSpPr>
          <p:nvPr>
            <p:ph type="sldNum" sz="quarter" idx="4"/>
          </p:nvPr>
        </p:nvSpPr>
        <p:spPr bwMode="auto">
          <a:xfrm>
            <a:off x="8744081" y="6640513"/>
            <a:ext cx="352425" cy="22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tx1"/>
                </a:solidFill>
                <a:latin typeface="Arial" pitchFamily="34" charset="0"/>
              </a:defRPr>
            </a:lvl1pPr>
          </a:lstStyle>
          <a:p>
            <a:pPr>
              <a:defRPr/>
            </a:pPr>
            <a:fld id="{BA145738-DF08-43CA-B7B7-87C675E14DAB}" type="slidenum">
              <a:rPr lang="en-US" altLang="zh-CN"/>
              <a:pPr>
                <a:defRPr/>
              </a:pPr>
              <a:t>‹#›</a:t>
            </a:fld>
            <a:endParaRPr lang="en-US" altLang="zh-CN" dirty="0"/>
          </a:p>
        </p:txBody>
      </p:sp>
    </p:spTree>
    <p:extLst>
      <p:ext uri="{BB962C8B-B14F-4D97-AF65-F5344CB8AC3E}">
        <p14:creationId xmlns:p14="http://schemas.microsoft.com/office/powerpoint/2010/main" val="2887891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28">
            <a:extLst>
              <a:ext uri="{FF2B5EF4-FFF2-40B4-BE49-F238E27FC236}">
                <a16:creationId xmlns:a16="http://schemas.microsoft.com/office/drawing/2014/main" id="{771D7AE9-D35E-4E65-A109-42B7AFCA7C18}"/>
              </a:ext>
            </a:extLst>
          </p:cNvPr>
          <p:cNvSpPr>
            <a:spLocks noGrp="1" noChangeArrowheads="1"/>
          </p:cNvSpPr>
          <p:nvPr>
            <p:ph type="sldNum" sz="quarter" idx="10"/>
          </p:nvPr>
        </p:nvSpPr>
        <p:spPr bwMode="auto">
          <a:xfrm>
            <a:off x="8744081" y="6640513"/>
            <a:ext cx="352425" cy="22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tx1"/>
                </a:solidFill>
                <a:latin typeface="Arial" pitchFamily="34" charset="0"/>
              </a:defRPr>
            </a:lvl1pPr>
          </a:lstStyle>
          <a:p>
            <a:pPr>
              <a:defRPr/>
            </a:pPr>
            <a:fld id="{BA145738-DF08-43CA-B7B7-87C675E14DAB}" type="slidenum">
              <a:rPr lang="en-US" altLang="zh-CN"/>
              <a:pPr>
                <a:defRPr/>
              </a:pPr>
              <a:t>‹#›</a:t>
            </a:fld>
            <a:endParaRPr lang="en-US" altLang="zh-CN" dirty="0"/>
          </a:p>
        </p:txBody>
      </p:sp>
    </p:spTree>
    <p:extLst>
      <p:ext uri="{BB962C8B-B14F-4D97-AF65-F5344CB8AC3E}">
        <p14:creationId xmlns:p14="http://schemas.microsoft.com/office/powerpoint/2010/main" val="1252262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Rectangle 28">
            <a:extLst>
              <a:ext uri="{FF2B5EF4-FFF2-40B4-BE49-F238E27FC236}">
                <a16:creationId xmlns:a16="http://schemas.microsoft.com/office/drawing/2014/main" id="{C3DFADE0-E60B-456F-8106-7143AFE8DB6F}"/>
              </a:ext>
            </a:extLst>
          </p:cNvPr>
          <p:cNvSpPr>
            <a:spLocks noGrp="1" noChangeArrowheads="1"/>
          </p:cNvSpPr>
          <p:nvPr>
            <p:ph type="sldNum" sz="quarter" idx="4"/>
          </p:nvPr>
        </p:nvSpPr>
        <p:spPr bwMode="auto">
          <a:xfrm>
            <a:off x="8744081" y="6640513"/>
            <a:ext cx="352425" cy="22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tx1"/>
                </a:solidFill>
                <a:latin typeface="Arial" pitchFamily="34" charset="0"/>
              </a:defRPr>
            </a:lvl1pPr>
          </a:lstStyle>
          <a:p>
            <a:pPr>
              <a:defRPr/>
            </a:pPr>
            <a:fld id="{BA145738-DF08-43CA-B7B7-87C675E14DAB}" type="slidenum">
              <a:rPr lang="en-US" altLang="zh-CN"/>
              <a:pPr>
                <a:defRPr/>
              </a:pPr>
              <a:t>‹#›</a:t>
            </a:fld>
            <a:endParaRPr lang="en-US" altLang="zh-CN" dirty="0"/>
          </a:p>
        </p:txBody>
      </p:sp>
    </p:spTree>
    <p:extLst>
      <p:ext uri="{BB962C8B-B14F-4D97-AF65-F5344CB8AC3E}">
        <p14:creationId xmlns:p14="http://schemas.microsoft.com/office/powerpoint/2010/main" val="4035730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28">
            <a:extLst>
              <a:ext uri="{FF2B5EF4-FFF2-40B4-BE49-F238E27FC236}">
                <a16:creationId xmlns:a16="http://schemas.microsoft.com/office/drawing/2014/main" id="{F72AD47A-6A95-415D-8875-D6D69484F92C}"/>
              </a:ext>
            </a:extLst>
          </p:cNvPr>
          <p:cNvSpPr>
            <a:spLocks noGrp="1" noChangeArrowheads="1"/>
          </p:cNvSpPr>
          <p:nvPr>
            <p:ph type="sldNum" sz="quarter" idx="4"/>
          </p:nvPr>
        </p:nvSpPr>
        <p:spPr bwMode="auto">
          <a:xfrm>
            <a:off x="8744081" y="6640513"/>
            <a:ext cx="352425" cy="22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tx1"/>
                </a:solidFill>
                <a:latin typeface="Arial" pitchFamily="34" charset="0"/>
              </a:defRPr>
            </a:lvl1pPr>
          </a:lstStyle>
          <a:p>
            <a:pPr>
              <a:defRPr/>
            </a:pPr>
            <a:fld id="{BA145738-DF08-43CA-B7B7-87C675E14DAB}" type="slidenum">
              <a:rPr lang="en-US" altLang="zh-CN"/>
              <a:pPr>
                <a:defRPr/>
              </a:pPr>
              <a:t>‹#›</a:t>
            </a:fld>
            <a:endParaRPr lang="en-US" altLang="zh-CN" dirty="0"/>
          </a:p>
        </p:txBody>
      </p:sp>
    </p:spTree>
    <p:extLst>
      <p:ext uri="{BB962C8B-B14F-4D97-AF65-F5344CB8AC3E}">
        <p14:creationId xmlns:p14="http://schemas.microsoft.com/office/powerpoint/2010/main" val="2181805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28">
            <a:extLst>
              <a:ext uri="{FF2B5EF4-FFF2-40B4-BE49-F238E27FC236}">
                <a16:creationId xmlns:a16="http://schemas.microsoft.com/office/drawing/2014/main" id="{97190DCF-5813-41E0-92D7-4B0F66A2051B}"/>
              </a:ext>
            </a:extLst>
          </p:cNvPr>
          <p:cNvSpPr>
            <a:spLocks noGrp="1" noChangeArrowheads="1"/>
          </p:cNvSpPr>
          <p:nvPr>
            <p:ph type="sldNum" sz="quarter" idx="4"/>
          </p:nvPr>
        </p:nvSpPr>
        <p:spPr bwMode="auto">
          <a:xfrm>
            <a:off x="8744081" y="6640513"/>
            <a:ext cx="352425" cy="22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tx1"/>
                </a:solidFill>
                <a:latin typeface="Arial" pitchFamily="34" charset="0"/>
              </a:defRPr>
            </a:lvl1pPr>
          </a:lstStyle>
          <a:p>
            <a:pPr>
              <a:defRPr/>
            </a:pPr>
            <a:fld id="{BA145738-DF08-43CA-B7B7-87C675E14DAB}" type="slidenum">
              <a:rPr lang="en-US" altLang="zh-CN"/>
              <a:pPr>
                <a:defRPr/>
              </a:pPr>
              <a:t>‹#›</a:t>
            </a:fld>
            <a:endParaRPr lang="en-US" altLang="zh-CN" dirty="0"/>
          </a:p>
        </p:txBody>
      </p:sp>
    </p:spTree>
    <p:extLst>
      <p:ext uri="{BB962C8B-B14F-4D97-AF65-F5344CB8AC3E}">
        <p14:creationId xmlns:p14="http://schemas.microsoft.com/office/powerpoint/2010/main" val="1993824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28">
            <a:extLst>
              <a:ext uri="{FF2B5EF4-FFF2-40B4-BE49-F238E27FC236}">
                <a16:creationId xmlns:a16="http://schemas.microsoft.com/office/drawing/2014/main" id="{338E29B0-BB29-44CA-B3D6-D656068307E0}"/>
              </a:ext>
            </a:extLst>
          </p:cNvPr>
          <p:cNvSpPr>
            <a:spLocks noGrp="1" noChangeArrowheads="1"/>
          </p:cNvSpPr>
          <p:nvPr>
            <p:ph type="sldNum" sz="quarter" idx="4"/>
          </p:nvPr>
        </p:nvSpPr>
        <p:spPr bwMode="auto">
          <a:xfrm>
            <a:off x="8744081" y="6640513"/>
            <a:ext cx="352425" cy="22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tx1"/>
                </a:solidFill>
                <a:latin typeface="Arial" pitchFamily="34" charset="0"/>
              </a:defRPr>
            </a:lvl1pPr>
          </a:lstStyle>
          <a:p>
            <a:pPr>
              <a:defRPr/>
            </a:pPr>
            <a:fld id="{BA145738-DF08-43CA-B7B7-87C675E14DAB}" type="slidenum">
              <a:rPr lang="en-US" altLang="zh-CN"/>
              <a:pPr>
                <a:defRPr/>
              </a:pPr>
              <a:t>‹#›</a:t>
            </a:fld>
            <a:endParaRPr lang="en-US" altLang="zh-CN" dirty="0"/>
          </a:p>
        </p:txBody>
      </p:sp>
    </p:spTree>
    <p:extLst>
      <p:ext uri="{BB962C8B-B14F-4D97-AF65-F5344CB8AC3E}">
        <p14:creationId xmlns:p14="http://schemas.microsoft.com/office/powerpoint/2010/main" val="891697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4" descr="FOS_H">
            <a:extLst>
              <a:ext uri="{FF2B5EF4-FFF2-40B4-BE49-F238E27FC236}">
                <a16:creationId xmlns:a16="http://schemas.microsoft.com/office/drawing/2014/main" id="{B00B6CE7-AC08-41B5-96C5-E02D42A5C8D2}"/>
              </a:ext>
            </a:extLst>
          </p:cNvPr>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8545334" y="6381750"/>
            <a:ext cx="5937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C609CE01-F317-49C7-8562-9412EA149437}"/>
              </a:ext>
            </a:extLst>
          </p:cNvPr>
          <p:cNvPicPr>
            <a:picLocks noChangeAspect="1"/>
          </p:cNvPicPr>
          <p:nvPr userDrawn="1"/>
        </p:nvPicPr>
        <p:blipFill rotWithShape="1">
          <a:blip r:embed="rId14"/>
          <a:srcRect l="8656" t="18045" r="80741" b="18222"/>
          <a:stretch/>
        </p:blipFill>
        <p:spPr>
          <a:xfrm>
            <a:off x="40024" y="6400357"/>
            <a:ext cx="695267" cy="235090"/>
          </a:xfrm>
          <a:prstGeom prst="rect">
            <a:avLst/>
          </a:prstGeom>
        </p:spPr>
      </p:pic>
      <p:sp>
        <p:nvSpPr>
          <p:cNvPr id="1026" name="Rectangle 10"/>
          <p:cNvSpPr>
            <a:spLocks noGrp="1" noChangeArrowheads="1"/>
          </p:cNvSpPr>
          <p:nvPr>
            <p:ph type="body" idx="1"/>
          </p:nvPr>
        </p:nvSpPr>
        <p:spPr bwMode="auto">
          <a:xfrm>
            <a:off x="211138" y="761999"/>
            <a:ext cx="8704262" cy="559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25"/>
          <p:cNvSpPr>
            <a:spLocks noChangeArrowheads="1"/>
          </p:cNvSpPr>
          <p:nvPr userDrawn="1"/>
        </p:nvSpPr>
        <p:spPr bwMode="auto">
          <a:xfrm>
            <a:off x="0" y="6629400"/>
            <a:ext cx="9144000" cy="228600"/>
          </a:xfrm>
          <a:prstGeom prst="rect">
            <a:avLst/>
          </a:prstGeom>
          <a:solidFill>
            <a:srgbClr val="C692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GB" sz="1800" b="0">
              <a:solidFill>
                <a:srgbClr val="115DA3"/>
              </a:solidFill>
              <a:latin typeface="Arial" charset="0"/>
            </a:endParaRPr>
          </a:p>
        </p:txBody>
      </p:sp>
      <p:sp>
        <p:nvSpPr>
          <p:cNvPr id="1029" name="Rectangle 27"/>
          <p:cNvSpPr>
            <a:spLocks noChangeArrowheads="1"/>
          </p:cNvSpPr>
          <p:nvPr/>
        </p:nvSpPr>
        <p:spPr bwMode="auto">
          <a:xfrm>
            <a:off x="123825" y="6624638"/>
            <a:ext cx="11795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p>
            <a:r>
              <a:rPr lang="en-US" sz="800" dirty="0">
                <a:solidFill>
                  <a:schemeClr val="tx1"/>
                </a:solidFill>
                <a:latin typeface="Arial" charset="0"/>
              </a:rPr>
              <a:t>ESD-IS213</a:t>
            </a:r>
          </a:p>
        </p:txBody>
      </p:sp>
      <p:sp>
        <p:nvSpPr>
          <p:cNvPr id="1032" name="Rectangle 30"/>
          <p:cNvSpPr>
            <a:spLocks noGrp="1" noChangeArrowheads="1"/>
          </p:cNvSpPr>
          <p:nvPr>
            <p:ph type="title"/>
          </p:nvPr>
        </p:nvSpPr>
        <p:spPr bwMode="auto">
          <a:xfrm>
            <a:off x="211138" y="192088"/>
            <a:ext cx="8721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lvl="0"/>
            <a:r>
              <a:rPr lang="en-US"/>
              <a:t>Click to edit Master title style</a:t>
            </a:r>
          </a:p>
        </p:txBody>
      </p:sp>
      <p:sp>
        <p:nvSpPr>
          <p:cNvPr id="11" name="Rectangle 28">
            <a:extLst>
              <a:ext uri="{FF2B5EF4-FFF2-40B4-BE49-F238E27FC236}">
                <a16:creationId xmlns:a16="http://schemas.microsoft.com/office/drawing/2014/main" id="{BC0860AE-C829-4E0F-B1B5-742C7D72E31C}"/>
              </a:ext>
            </a:extLst>
          </p:cNvPr>
          <p:cNvSpPr>
            <a:spLocks noGrp="1" noChangeArrowheads="1"/>
          </p:cNvSpPr>
          <p:nvPr>
            <p:ph type="sldNum" sz="quarter" idx="4"/>
          </p:nvPr>
        </p:nvSpPr>
        <p:spPr bwMode="auto">
          <a:xfrm>
            <a:off x="8744081" y="6640513"/>
            <a:ext cx="352425" cy="22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tx1"/>
                </a:solidFill>
                <a:latin typeface="Arial" pitchFamily="34" charset="0"/>
              </a:defRPr>
            </a:lvl1pPr>
          </a:lstStyle>
          <a:p>
            <a:pPr>
              <a:defRPr/>
            </a:pPr>
            <a:fld id="{BA145738-DF08-43CA-B7B7-87C675E14DAB}"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912"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hdr="0" ftr="0" dt="0"/>
  <p:txStyles>
    <p:titleStyle>
      <a:lvl1pPr algn="l" rtl="0" eaLnBrk="0" fontAlgn="base" hangingPunct="0">
        <a:spcBef>
          <a:spcPct val="0"/>
        </a:spcBef>
        <a:spcAft>
          <a:spcPct val="0"/>
        </a:spcAft>
        <a:defRPr sz="2800" b="1">
          <a:solidFill>
            <a:srgbClr val="C69200"/>
          </a:solidFill>
          <a:latin typeface="+mj-lt"/>
          <a:ea typeface="+mj-ea"/>
          <a:cs typeface="+mj-cs"/>
        </a:defRPr>
      </a:lvl1pPr>
      <a:lvl2pPr algn="l" rtl="0" eaLnBrk="0" fontAlgn="base" hangingPunct="0">
        <a:spcBef>
          <a:spcPct val="0"/>
        </a:spcBef>
        <a:spcAft>
          <a:spcPct val="0"/>
        </a:spcAft>
        <a:defRPr sz="2800" b="1">
          <a:solidFill>
            <a:srgbClr val="C69200"/>
          </a:solidFill>
          <a:latin typeface="Tahoma" pitchFamily="34" charset="0"/>
        </a:defRPr>
      </a:lvl2pPr>
      <a:lvl3pPr algn="l" rtl="0" eaLnBrk="0" fontAlgn="base" hangingPunct="0">
        <a:spcBef>
          <a:spcPct val="0"/>
        </a:spcBef>
        <a:spcAft>
          <a:spcPct val="0"/>
        </a:spcAft>
        <a:defRPr sz="2800" b="1">
          <a:solidFill>
            <a:srgbClr val="C69200"/>
          </a:solidFill>
          <a:latin typeface="Tahoma" pitchFamily="34" charset="0"/>
        </a:defRPr>
      </a:lvl3pPr>
      <a:lvl4pPr algn="l" rtl="0" eaLnBrk="0" fontAlgn="base" hangingPunct="0">
        <a:spcBef>
          <a:spcPct val="0"/>
        </a:spcBef>
        <a:spcAft>
          <a:spcPct val="0"/>
        </a:spcAft>
        <a:defRPr sz="2800" b="1">
          <a:solidFill>
            <a:srgbClr val="C69200"/>
          </a:solidFill>
          <a:latin typeface="Tahoma" pitchFamily="34" charset="0"/>
        </a:defRPr>
      </a:lvl4pPr>
      <a:lvl5pPr algn="l" rtl="0" eaLnBrk="0" fontAlgn="base" hangingPunct="0">
        <a:spcBef>
          <a:spcPct val="0"/>
        </a:spcBef>
        <a:spcAft>
          <a:spcPct val="0"/>
        </a:spcAft>
        <a:defRPr sz="2800" b="1">
          <a:solidFill>
            <a:srgbClr val="C69200"/>
          </a:solidFill>
          <a:latin typeface="Tahoma" pitchFamily="34" charset="0"/>
        </a:defRPr>
      </a:lvl5pPr>
      <a:lvl6pPr marL="457200" algn="l" rtl="0" fontAlgn="base">
        <a:spcBef>
          <a:spcPct val="0"/>
        </a:spcBef>
        <a:spcAft>
          <a:spcPct val="0"/>
        </a:spcAft>
        <a:defRPr sz="2800" b="1">
          <a:solidFill>
            <a:srgbClr val="C69200"/>
          </a:solidFill>
          <a:latin typeface="Tahoma" pitchFamily="34" charset="0"/>
        </a:defRPr>
      </a:lvl6pPr>
      <a:lvl7pPr marL="914400" algn="l" rtl="0" fontAlgn="base">
        <a:spcBef>
          <a:spcPct val="0"/>
        </a:spcBef>
        <a:spcAft>
          <a:spcPct val="0"/>
        </a:spcAft>
        <a:defRPr sz="2800" b="1">
          <a:solidFill>
            <a:srgbClr val="C69200"/>
          </a:solidFill>
          <a:latin typeface="Tahoma" pitchFamily="34" charset="0"/>
        </a:defRPr>
      </a:lvl7pPr>
      <a:lvl8pPr marL="1371600" algn="l" rtl="0" fontAlgn="base">
        <a:spcBef>
          <a:spcPct val="0"/>
        </a:spcBef>
        <a:spcAft>
          <a:spcPct val="0"/>
        </a:spcAft>
        <a:defRPr sz="2800" b="1">
          <a:solidFill>
            <a:srgbClr val="C69200"/>
          </a:solidFill>
          <a:latin typeface="Tahoma" pitchFamily="34" charset="0"/>
        </a:defRPr>
      </a:lvl8pPr>
      <a:lvl9pPr marL="1828800" algn="l" rtl="0" fontAlgn="base">
        <a:spcBef>
          <a:spcPct val="0"/>
        </a:spcBef>
        <a:spcAft>
          <a:spcPct val="0"/>
        </a:spcAft>
        <a:defRPr sz="2800" b="1">
          <a:solidFill>
            <a:srgbClr val="C69200"/>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CC00FF"/>
        </a:buClr>
        <a:buSzPct val="40000"/>
        <a:buFont typeface="Wingdings" pitchFamily="2" charset="2"/>
        <a:buChar char="n"/>
        <a:defRPr sz="2600">
          <a:solidFill>
            <a:schemeClr val="tx1"/>
          </a:solidFill>
          <a:latin typeface="+mn-lt"/>
        </a:defRPr>
      </a:lvl2pPr>
      <a:lvl3pPr marL="1143000" indent="-228600" algn="l" rtl="0" eaLnBrk="0" fontAlgn="base" hangingPunct="0">
        <a:spcBef>
          <a:spcPct val="20000"/>
        </a:spcBef>
        <a:spcAft>
          <a:spcPct val="0"/>
        </a:spcAft>
        <a:buClr>
          <a:schemeClr val="folHlink"/>
        </a:buClr>
        <a:buSzPct val="3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23.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2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hyperlink" Target="https://creativecommons.org/licenses/by-nc-sa/4.0/" TargetMode="External"/><Relationship Id="rId5" Type="http://schemas.openxmlformats.org/officeDocument/2006/relationships/hyperlink" Target="https://buildatheweb.cube-drone.com/" TargetMode="Externa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141288" y="2533641"/>
            <a:ext cx="8510587" cy="954107"/>
          </a:xfrm>
        </p:spPr>
        <p:txBody>
          <a:bodyPr/>
          <a:lstStyle/>
          <a:p>
            <a:pPr eaLnBrk="1" hangingPunct="1"/>
            <a:r>
              <a:rPr lang="en-SG" dirty="0"/>
              <a:t>Docker</a:t>
            </a:r>
            <a:br>
              <a:rPr lang="en-SG" dirty="0"/>
            </a:br>
            <a:r>
              <a:rPr lang="en-SG" dirty="0"/>
              <a:t>Service Deployment</a:t>
            </a:r>
            <a:endParaRPr lang="en-GB" dirty="0"/>
          </a:p>
        </p:txBody>
      </p:sp>
      <p:sp>
        <p:nvSpPr>
          <p:cNvPr id="3075" name="Rectangle 5"/>
          <p:cNvSpPr>
            <a:spLocks noGrp="1" noChangeArrowheads="1"/>
          </p:cNvSpPr>
          <p:nvPr>
            <p:ph type="subTitle" idx="1"/>
          </p:nvPr>
        </p:nvSpPr>
        <p:spPr/>
        <p:txBody>
          <a:bodyPr/>
          <a:lstStyle/>
          <a:p>
            <a:pPr eaLnBrk="1" hangingPunct="1"/>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138" y="36146"/>
            <a:ext cx="8721725" cy="830997"/>
          </a:xfrm>
        </p:spPr>
        <p:txBody>
          <a:bodyPr/>
          <a:lstStyle/>
          <a:p>
            <a:r>
              <a:rPr lang="en-SG" sz="2400" dirty="0"/>
              <a:t>Deploying a Microservice</a:t>
            </a:r>
            <a:br>
              <a:rPr lang="en-SG" sz="2400" dirty="0"/>
            </a:br>
            <a:r>
              <a:rPr lang="en-SG" sz="2400" dirty="0"/>
              <a:t>    -- Running a Microservice on Another Machine</a:t>
            </a:r>
            <a:endParaRPr lang="en-GB" sz="2400" dirty="0"/>
          </a:p>
        </p:txBody>
      </p:sp>
      <p:sp>
        <p:nvSpPr>
          <p:cNvPr id="3" name="Content Placeholder 2"/>
          <p:cNvSpPr>
            <a:spLocks noGrp="1"/>
          </p:cNvSpPr>
          <p:nvPr>
            <p:ph idx="1"/>
          </p:nvPr>
        </p:nvSpPr>
        <p:spPr>
          <a:xfrm>
            <a:off x="206315" y="5205571"/>
            <a:ext cx="8704262" cy="1361148"/>
          </a:xfrm>
        </p:spPr>
        <p:txBody>
          <a:bodyPr>
            <a:normAutofit fontScale="92500" lnSpcReduction="20000"/>
          </a:bodyPr>
          <a:lstStyle/>
          <a:p>
            <a:r>
              <a:rPr lang="en-SG" b="1" dirty="0"/>
              <a:t>Containerization</a:t>
            </a:r>
            <a:r>
              <a:rPr lang="en-SG" dirty="0"/>
              <a:t> of a microservice</a:t>
            </a:r>
          </a:p>
          <a:p>
            <a:pPr lvl="1"/>
            <a:r>
              <a:rPr lang="en-SG" dirty="0"/>
              <a:t>Package necessary items needed to run a microservice into an </a:t>
            </a:r>
            <a:r>
              <a:rPr lang="en-SG" b="1" dirty="0"/>
              <a:t>image</a:t>
            </a:r>
            <a:r>
              <a:rPr lang="en-SG" dirty="0"/>
              <a:t> that can be transferred to and run as a </a:t>
            </a:r>
            <a:r>
              <a:rPr lang="en-SG" b="1" dirty="0"/>
              <a:t>container</a:t>
            </a:r>
            <a:r>
              <a:rPr lang="en-SG" dirty="0"/>
              <a:t> on another machine</a:t>
            </a:r>
          </a:p>
        </p:txBody>
      </p:sp>
      <p:sp>
        <p:nvSpPr>
          <p:cNvPr id="4" name="Slide Number Placeholder 3"/>
          <p:cNvSpPr>
            <a:spLocks noGrp="1"/>
          </p:cNvSpPr>
          <p:nvPr>
            <p:ph type="sldNum" sz="quarter" idx="4"/>
          </p:nvPr>
        </p:nvSpPr>
        <p:spPr>
          <a:xfrm>
            <a:off x="8451850" y="6640513"/>
            <a:ext cx="352425" cy="222250"/>
          </a:xfrm>
        </p:spPr>
        <p:txBody>
          <a:bodyPr/>
          <a:lstStyle/>
          <a:p>
            <a:pPr>
              <a:defRPr/>
            </a:pPr>
            <a:fld id="{DE0CB50F-3AD4-468B-89C7-7C390D88F544}" type="slidenum">
              <a:rPr lang="en-US" smtClean="0"/>
              <a:pPr>
                <a:defRPr/>
              </a:pPr>
              <a:t>10</a:t>
            </a:fld>
            <a:endParaRPr lang="en-US"/>
          </a:p>
        </p:txBody>
      </p:sp>
      <p:pic>
        <p:nvPicPr>
          <p:cNvPr id="5" name="Content Placeholder 5" descr="Laptop White Background 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47715" y="1037949"/>
            <a:ext cx="2573866"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p:cNvSpPr/>
          <p:nvPr/>
        </p:nvSpPr>
        <p:spPr bwMode="auto">
          <a:xfrm>
            <a:off x="3521172" y="1379493"/>
            <a:ext cx="1371600" cy="578922"/>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a:ln>
                <a:noFill/>
              </a:ln>
              <a:solidFill>
                <a:srgbClr val="C69200"/>
              </a:solidFill>
              <a:effectLst/>
              <a:latin typeface="Tahoma" pitchFamily="34" charset="0"/>
            </a:endParaRPr>
          </a:p>
        </p:txBody>
      </p:sp>
      <p:sp>
        <p:nvSpPr>
          <p:cNvPr id="8" name="TextBox 7"/>
          <p:cNvSpPr txBox="1"/>
          <p:nvPr/>
        </p:nvSpPr>
        <p:spPr>
          <a:xfrm>
            <a:off x="398120" y="3060676"/>
            <a:ext cx="2523461" cy="1754326"/>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SG" sz="1800" b="0" dirty="0" err="1">
                <a:solidFill>
                  <a:schemeClr val="tx1"/>
                </a:solidFill>
              </a:rPr>
              <a:t>Microservice</a:t>
            </a:r>
            <a:r>
              <a:rPr lang="en-SG" sz="1800" b="0" dirty="0">
                <a:solidFill>
                  <a:schemeClr val="tx1"/>
                </a:solidFill>
              </a:rPr>
              <a:t> code: book.py</a:t>
            </a:r>
          </a:p>
          <a:p>
            <a:pPr marL="285750" indent="-285750">
              <a:buFont typeface="Arial" panose="020B0604020202020204" pitchFamily="34" charset="0"/>
              <a:buChar char="•"/>
            </a:pPr>
            <a:r>
              <a:rPr lang="en-SG" sz="1800" b="0" dirty="0">
                <a:solidFill>
                  <a:schemeClr val="tx1"/>
                </a:solidFill>
              </a:rPr>
              <a:t>Python and needed modules</a:t>
            </a:r>
          </a:p>
          <a:p>
            <a:pPr marL="285750" indent="-285750">
              <a:buFont typeface="Arial" panose="020B0604020202020204" pitchFamily="34" charset="0"/>
              <a:buChar char="•"/>
            </a:pPr>
            <a:r>
              <a:rPr lang="en-SG" sz="1800" b="0" dirty="0">
                <a:solidFill>
                  <a:schemeClr val="tx1"/>
                </a:solidFill>
              </a:rPr>
              <a:t>Right DB settings</a:t>
            </a:r>
          </a:p>
          <a:p>
            <a:pPr marL="285750" indent="-285750">
              <a:buFont typeface="Arial" panose="020B0604020202020204" pitchFamily="34" charset="0"/>
              <a:buChar char="•"/>
            </a:pPr>
            <a:r>
              <a:rPr lang="en-SG" sz="1800" b="0" dirty="0">
                <a:solidFill>
                  <a:schemeClr val="tx1"/>
                </a:solidFill>
              </a:rPr>
              <a:t>…</a:t>
            </a:r>
            <a:endParaRPr lang="en-GB" sz="1800" dirty="0"/>
          </a:p>
        </p:txBody>
      </p:sp>
      <p:sp>
        <p:nvSpPr>
          <p:cNvPr id="9" name="TextBox 8"/>
          <p:cNvSpPr txBox="1"/>
          <p:nvPr/>
        </p:nvSpPr>
        <p:spPr>
          <a:xfrm>
            <a:off x="802149" y="2454998"/>
            <a:ext cx="1710725" cy="400110"/>
          </a:xfrm>
          <a:prstGeom prst="rect">
            <a:avLst/>
          </a:prstGeom>
          <a:noFill/>
        </p:spPr>
        <p:txBody>
          <a:bodyPr wrap="none" rtlCol="0">
            <a:spAutoFit/>
          </a:bodyPr>
          <a:lstStyle/>
          <a:p>
            <a:r>
              <a:rPr lang="en-SG" sz="2000" dirty="0"/>
              <a:t>My Machine</a:t>
            </a:r>
            <a:endParaRPr lang="en-GB" sz="2000" dirty="0"/>
          </a:p>
        </p:txBody>
      </p:sp>
      <p:sp>
        <p:nvSpPr>
          <p:cNvPr id="10" name="TextBox 9"/>
          <p:cNvSpPr txBox="1"/>
          <p:nvPr/>
        </p:nvSpPr>
        <p:spPr>
          <a:xfrm>
            <a:off x="5880874" y="2501006"/>
            <a:ext cx="2170787" cy="400110"/>
          </a:xfrm>
          <a:prstGeom prst="rect">
            <a:avLst/>
          </a:prstGeom>
          <a:noFill/>
        </p:spPr>
        <p:txBody>
          <a:bodyPr wrap="none" rtlCol="0">
            <a:spAutoFit/>
          </a:bodyPr>
          <a:lstStyle/>
          <a:p>
            <a:r>
              <a:rPr lang="en-SG" sz="2000" dirty="0"/>
              <a:t>Server Machine</a:t>
            </a:r>
            <a:endParaRPr lang="en-GB" sz="2000" dirty="0"/>
          </a:p>
        </p:txBody>
      </p:sp>
      <p:pic>
        <p:nvPicPr>
          <p:cNvPr id="12" name="Picture 11" descr="a disc icon"/>
          <p:cNvPicPr>
            <a:picLocks noChangeAspect="1"/>
          </p:cNvPicPr>
          <p:nvPr/>
        </p:nvPicPr>
        <p:blipFill>
          <a:blip r:embed="rId4"/>
          <a:stretch>
            <a:fillRect/>
          </a:stretch>
        </p:blipFill>
        <p:spPr>
          <a:xfrm>
            <a:off x="3829406" y="3191192"/>
            <a:ext cx="895350" cy="847725"/>
          </a:xfrm>
          <a:prstGeom prst="rect">
            <a:avLst/>
          </a:prstGeom>
        </p:spPr>
      </p:pic>
      <p:cxnSp>
        <p:nvCxnSpPr>
          <p:cNvPr id="14" name="Straight Arrow Connector 13"/>
          <p:cNvCxnSpPr>
            <a:stCxn id="9" idx="3"/>
            <a:endCxn id="12" idx="1"/>
          </p:cNvCxnSpPr>
          <p:nvPr/>
        </p:nvCxnSpPr>
        <p:spPr bwMode="auto">
          <a:xfrm>
            <a:off x="2512874" y="2655053"/>
            <a:ext cx="1316532" cy="960002"/>
          </a:xfrm>
          <a:prstGeom prst="straightConnector1">
            <a:avLst/>
          </a:prstGeom>
          <a:noFill/>
          <a:ln w="9525" cap="flat" cmpd="sng" algn="ctr">
            <a:solidFill>
              <a:schemeClr val="tx1"/>
            </a:solidFill>
            <a:prstDash val="solid"/>
            <a:round/>
            <a:headEnd type="none" w="med" len="med"/>
            <a:tailEnd type="triangle"/>
          </a:ln>
          <a:effectLst/>
        </p:spPr>
      </p:cxnSp>
      <p:sp>
        <p:nvSpPr>
          <p:cNvPr id="15" name="TextBox 14"/>
          <p:cNvSpPr txBox="1"/>
          <p:nvPr/>
        </p:nvSpPr>
        <p:spPr>
          <a:xfrm>
            <a:off x="3063425" y="2870183"/>
            <a:ext cx="739241" cy="400110"/>
          </a:xfrm>
          <a:prstGeom prst="rect">
            <a:avLst/>
          </a:prstGeom>
          <a:noFill/>
        </p:spPr>
        <p:txBody>
          <a:bodyPr wrap="none" rtlCol="0">
            <a:spAutoFit/>
          </a:bodyPr>
          <a:lstStyle/>
          <a:p>
            <a:r>
              <a:rPr lang="en-SG" sz="2000" b="0" dirty="0">
                <a:solidFill>
                  <a:schemeClr val="tx1"/>
                </a:solidFill>
              </a:rPr>
              <a:t>Build</a:t>
            </a:r>
            <a:endParaRPr lang="en-GB" sz="2000" b="0" dirty="0">
              <a:solidFill>
                <a:schemeClr val="tx1"/>
              </a:solidFill>
            </a:endParaRPr>
          </a:p>
        </p:txBody>
      </p:sp>
      <p:sp>
        <p:nvSpPr>
          <p:cNvPr id="16" name="TextBox 15"/>
          <p:cNvSpPr txBox="1"/>
          <p:nvPr/>
        </p:nvSpPr>
        <p:spPr>
          <a:xfrm>
            <a:off x="3411774" y="4005623"/>
            <a:ext cx="1802656" cy="400110"/>
          </a:xfrm>
          <a:prstGeom prst="rect">
            <a:avLst/>
          </a:prstGeom>
          <a:noFill/>
        </p:spPr>
        <p:txBody>
          <a:bodyPr wrap="square" rtlCol="0">
            <a:spAutoFit/>
          </a:bodyPr>
          <a:lstStyle/>
          <a:p>
            <a:pPr algn="ctr"/>
            <a:r>
              <a:rPr lang="en-SG" sz="2000" dirty="0"/>
              <a:t>Image</a:t>
            </a:r>
            <a:endParaRPr lang="en-GB" sz="2000" dirty="0"/>
          </a:p>
        </p:txBody>
      </p:sp>
      <p:sp>
        <p:nvSpPr>
          <p:cNvPr id="17" name="TextBox 16"/>
          <p:cNvSpPr txBox="1"/>
          <p:nvPr/>
        </p:nvSpPr>
        <p:spPr>
          <a:xfrm>
            <a:off x="6838446" y="4441530"/>
            <a:ext cx="1691375" cy="584775"/>
          </a:xfrm>
          <a:prstGeom prst="rect">
            <a:avLst/>
          </a:prstGeom>
          <a:noFill/>
        </p:spPr>
        <p:txBody>
          <a:bodyPr wrap="square" rtlCol="0">
            <a:spAutoFit/>
          </a:bodyPr>
          <a:lstStyle/>
          <a:p>
            <a:pPr algn="ctr"/>
            <a:r>
              <a:rPr lang="en-SG" sz="1600" b="0" dirty="0">
                <a:solidFill>
                  <a:schemeClr val="tx1"/>
                </a:solidFill>
              </a:rPr>
              <a:t>an Instance of the Image</a:t>
            </a:r>
            <a:endParaRPr lang="en-GB" sz="1600" b="0" dirty="0">
              <a:solidFill>
                <a:schemeClr val="tx1"/>
              </a:solidFill>
            </a:endParaRPr>
          </a:p>
        </p:txBody>
      </p:sp>
      <p:cxnSp>
        <p:nvCxnSpPr>
          <p:cNvPr id="19" name="Straight Arrow Connector 18"/>
          <p:cNvCxnSpPr>
            <a:stCxn id="12" idx="3"/>
            <a:endCxn id="10" idx="1"/>
          </p:cNvCxnSpPr>
          <p:nvPr/>
        </p:nvCxnSpPr>
        <p:spPr bwMode="auto">
          <a:xfrm flipV="1">
            <a:off x="4724756" y="2701061"/>
            <a:ext cx="1156118" cy="913994"/>
          </a:xfrm>
          <a:prstGeom prst="straightConnector1">
            <a:avLst/>
          </a:prstGeom>
          <a:noFill/>
          <a:ln w="9525" cap="flat" cmpd="sng" algn="ctr">
            <a:solidFill>
              <a:schemeClr val="tx1"/>
            </a:solidFill>
            <a:prstDash val="solid"/>
            <a:round/>
            <a:headEnd type="none" w="med" len="med"/>
            <a:tailEnd type="triangle"/>
          </a:ln>
          <a:effectLst/>
        </p:spPr>
      </p:cxnSp>
      <p:pic>
        <p:nvPicPr>
          <p:cNvPr id="21" name="Picture 20" descr="a container icon"/>
          <p:cNvPicPr>
            <a:picLocks noChangeAspect="1"/>
          </p:cNvPicPr>
          <p:nvPr/>
        </p:nvPicPr>
        <p:blipFill>
          <a:blip r:embed="rId5"/>
          <a:stretch>
            <a:fillRect/>
          </a:stretch>
        </p:blipFill>
        <p:spPr>
          <a:xfrm>
            <a:off x="7260686" y="3492933"/>
            <a:ext cx="704850" cy="619125"/>
          </a:xfrm>
          <a:prstGeom prst="rect">
            <a:avLst/>
          </a:prstGeom>
        </p:spPr>
      </p:pic>
      <p:sp>
        <p:nvSpPr>
          <p:cNvPr id="22" name="TextBox 21"/>
          <p:cNvSpPr txBox="1"/>
          <p:nvPr/>
        </p:nvSpPr>
        <p:spPr>
          <a:xfrm>
            <a:off x="6963424" y="4045394"/>
            <a:ext cx="1441420" cy="400110"/>
          </a:xfrm>
          <a:prstGeom prst="rect">
            <a:avLst/>
          </a:prstGeom>
          <a:noFill/>
        </p:spPr>
        <p:txBody>
          <a:bodyPr wrap="none" rtlCol="0">
            <a:spAutoFit/>
          </a:bodyPr>
          <a:lstStyle/>
          <a:p>
            <a:r>
              <a:rPr lang="en-SG" sz="2000" dirty="0"/>
              <a:t>Container</a:t>
            </a:r>
            <a:endParaRPr lang="en-GB" sz="2000" dirty="0"/>
          </a:p>
        </p:txBody>
      </p:sp>
      <p:sp>
        <p:nvSpPr>
          <p:cNvPr id="25" name="TextBox 24"/>
          <p:cNvSpPr txBox="1"/>
          <p:nvPr/>
        </p:nvSpPr>
        <p:spPr>
          <a:xfrm>
            <a:off x="4320356" y="2901116"/>
            <a:ext cx="1171060" cy="400110"/>
          </a:xfrm>
          <a:prstGeom prst="rect">
            <a:avLst/>
          </a:prstGeom>
          <a:noFill/>
        </p:spPr>
        <p:txBody>
          <a:bodyPr wrap="square" rtlCol="0">
            <a:spAutoFit/>
          </a:bodyPr>
          <a:lstStyle/>
          <a:p>
            <a:pPr algn="ctr"/>
            <a:r>
              <a:rPr lang="en-SG" sz="2000" b="0" dirty="0">
                <a:solidFill>
                  <a:schemeClr val="tx1"/>
                </a:solidFill>
              </a:rPr>
              <a:t>Transfer</a:t>
            </a:r>
            <a:endParaRPr lang="en-GB" sz="2000" b="0" dirty="0">
              <a:solidFill>
                <a:schemeClr val="tx1"/>
              </a:solidFill>
            </a:endParaRPr>
          </a:p>
        </p:txBody>
      </p:sp>
      <p:sp>
        <p:nvSpPr>
          <p:cNvPr id="26" name="TextBox 25"/>
          <p:cNvSpPr txBox="1"/>
          <p:nvPr/>
        </p:nvSpPr>
        <p:spPr>
          <a:xfrm>
            <a:off x="3281017" y="4358104"/>
            <a:ext cx="2064170" cy="646331"/>
          </a:xfrm>
          <a:prstGeom prst="rect">
            <a:avLst/>
          </a:prstGeom>
          <a:noFill/>
        </p:spPr>
        <p:txBody>
          <a:bodyPr wrap="square" rtlCol="0">
            <a:spAutoFit/>
          </a:bodyPr>
          <a:lstStyle>
            <a:defPPr>
              <a:defRPr lang="en-US"/>
            </a:defPPr>
            <a:lvl1pPr algn="ctr">
              <a:defRPr sz="2000" b="0">
                <a:solidFill>
                  <a:schemeClr val="tx1"/>
                </a:solidFill>
              </a:defRPr>
            </a:lvl1pPr>
          </a:lstStyle>
          <a:p>
            <a:r>
              <a:rPr lang="en-SG" sz="1800" dirty="0"/>
              <a:t>(with automatable instructions)</a:t>
            </a:r>
          </a:p>
        </p:txBody>
      </p:sp>
      <p:sp>
        <p:nvSpPr>
          <p:cNvPr id="27" name="TextBox 26"/>
          <p:cNvSpPr txBox="1"/>
          <p:nvPr/>
        </p:nvSpPr>
        <p:spPr>
          <a:xfrm>
            <a:off x="3969567" y="1234779"/>
            <a:ext cx="474810" cy="707886"/>
          </a:xfrm>
          <a:prstGeom prst="rect">
            <a:avLst/>
          </a:prstGeom>
          <a:noFill/>
        </p:spPr>
        <p:txBody>
          <a:bodyPr wrap="none" rtlCol="0">
            <a:spAutoFit/>
          </a:bodyPr>
          <a:lstStyle/>
          <a:p>
            <a:r>
              <a:rPr lang="en-SG" sz="4000" dirty="0"/>
              <a:t>?</a:t>
            </a:r>
            <a:endParaRPr lang="en-GB" sz="4000" dirty="0"/>
          </a:p>
        </p:txBody>
      </p:sp>
      <p:cxnSp>
        <p:nvCxnSpPr>
          <p:cNvPr id="23" name="Straight Arrow Connector 22"/>
          <p:cNvCxnSpPr>
            <a:cxnSpLocks/>
            <a:stCxn id="10" idx="2"/>
            <a:endCxn id="21" idx="0"/>
          </p:cNvCxnSpPr>
          <p:nvPr/>
        </p:nvCxnSpPr>
        <p:spPr bwMode="auto">
          <a:xfrm>
            <a:off x="6966268" y="2901116"/>
            <a:ext cx="646843" cy="591817"/>
          </a:xfrm>
          <a:prstGeom prst="straightConnector1">
            <a:avLst/>
          </a:prstGeom>
          <a:noFill/>
          <a:ln w="9525" cap="flat" cmpd="sng" algn="ctr">
            <a:solidFill>
              <a:schemeClr val="tx1"/>
            </a:solidFill>
            <a:prstDash val="solid"/>
            <a:round/>
            <a:headEnd type="none" w="med" len="med"/>
            <a:tailEnd type="triangle"/>
          </a:ln>
          <a:effectLst/>
        </p:spPr>
      </p:cxnSp>
      <p:sp>
        <p:nvSpPr>
          <p:cNvPr id="20" name="Rectangle 19"/>
          <p:cNvSpPr/>
          <p:nvPr/>
        </p:nvSpPr>
        <p:spPr>
          <a:xfrm>
            <a:off x="7224623" y="2882311"/>
            <a:ext cx="627223" cy="400110"/>
          </a:xfrm>
          <a:prstGeom prst="rect">
            <a:avLst/>
          </a:prstGeom>
        </p:spPr>
        <p:txBody>
          <a:bodyPr wrap="none">
            <a:spAutoFit/>
          </a:bodyPr>
          <a:lstStyle/>
          <a:p>
            <a:r>
              <a:rPr lang="en-SG" sz="2000" b="0" dirty="0">
                <a:solidFill>
                  <a:srgbClr val="000000"/>
                </a:solidFill>
              </a:rPr>
              <a:t>Run</a:t>
            </a:r>
            <a:endParaRPr lang="en-SG" sz="3600" dirty="0"/>
          </a:p>
        </p:txBody>
      </p:sp>
      <p:pic>
        <p:nvPicPr>
          <p:cNvPr id="28" name="Content Placeholder 4" descr="Category:Gartoon icons - Wikimedia Commons">
            <a:extLst>
              <a:ext uri="{FF2B5EF4-FFF2-40B4-BE49-F238E27FC236}">
                <a16:creationId xmlns:a16="http://schemas.microsoft.com/office/drawing/2014/main" id="{CBFEDA27-609C-4218-AB52-35004E3620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248400" y="1021131"/>
            <a:ext cx="1435734" cy="144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4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up)">
                                      <p:cBhvr>
                                        <p:cTn id="14" dur="500"/>
                                        <p:tgtEl>
                                          <p:spTgt spid="15"/>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par>
                          <p:cTn id="36" fill="hold">
                            <p:stCondLst>
                              <p:cond delay="1500"/>
                            </p:stCondLst>
                            <p:childTnLst>
                              <p:par>
                                <p:cTn id="37" presetID="1"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0" end="0"/>
                                            </p:txEl>
                                          </p:spTgt>
                                        </p:tgtEl>
                                        <p:attrNameLst>
                                          <p:attrName>style.visibility</p:attrName>
                                        </p:attrNameLst>
                                      </p:cBhvr>
                                      <p:to>
                                        <p:strVal val="visible"/>
                                      </p:to>
                                    </p:set>
                                    <p:animEffect transition="in" filter="fade">
                                      <p:cBhvr>
                                        <p:cTn id="47" dur="500"/>
                                        <p:tgtEl>
                                          <p:spTgt spid="3">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 end="1"/>
                                            </p:txEl>
                                          </p:spTgt>
                                        </p:tgtEl>
                                        <p:attrNameLst>
                                          <p:attrName>style.visibility</p:attrName>
                                        </p:attrNameLst>
                                      </p:cBhvr>
                                      <p:to>
                                        <p:strVal val="visible"/>
                                      </p:to>
                                    </p:set>
                                    <p:animEffect transition="in" filter="fade">
                                      <p:cBhvr>
                                        <p:cTn id="5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5" grpId="0"/>
      <p:bldP spid="16" grpId="0"/>
      <p:bldP spid="17" grpId="0"/>
      <p:bldP spid="22" grpId="0"/>
      <p:bldP spid="25" grpId="0"/>
      <p:bldP spid="26"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Docker</a:t>
            </a:r>
            <a:endParaRPr lang="en-GB" dirty="0"/>
          </a:p>
        </p:txBody>
      </p:sp>
      <p:sp>
        <p:nvSpPr>
          <p:cNvPr id="3" name="Content Placeholder 2"/>
          <p:cNvSpPr>
            <a:spLocks noGrp="1"/>
          </p:cNvSpPr>
          <p:nvPr>
            <p:ph idx="1"/>
          </p:nvPr>
        </p:nvSpPr>
        <p:spPr/>
        <p:txBody>
          <a:bodyPr/>
          <a:lstStyle/>
          <a:p>
            <a:r>
              <a:rPr lang="en-SG" dirty="0"/>
              <a:t>It is an open </a:t>
            </a:r>
            <a:r>
              <a:rPr lang="en-SG" b="1" dirty="0"/>
              <a:t>platform</a:t>
            </a:r>
            <a:r>
              <a:rPr lang="en-SG" dirty="0"/>
              <a:t> for developers and system administrators to </a:t>
            </a:r>
            <a:r>
              <a:rPr lang="en-SG" b="1" dirty="0"/>
              <a:t>package</a:t>
            </a:r>
            <a:r>
              <a:rPr lang="en-SG" dirty="0"/>
              <a:t>, </a:t>
            </a:r>
            <a:r>
              <a:rPr lang="en-SG" b="1" dirty="0"/>
              <a:t>transfer</a:t>
            </a:r>
            <a:r>
              <a:rPr lang="en-SG" dirty="0"/>
              <a:t>, and </a:t>
            </a:r>
            <a:r>
              <a:rPr lang="en-SG" b="1" dirty="0"/>
              <a:t>run</a:t>
            </a:r>
            <a:r>
              <a:rPr lang="en-SG" dirty="0"/>
              <a:t> microservices (or any* application) on any* machine either on premise or on the cloud</a:t>
            </a:r>
          </a:p>
          <a:p>
            <a:endParaRPr lang="en-GB" dirty="0"/>
          </a:p>
        </p:txBody>
      </p:sp>
      <p:sp>
        <p:nvSpPr>
          <p:cNvPr id="4" name="Slide Number Placeholder 3"/>
          <p:cNvSpPr>
            <a:spLocks noGrp="1"/>
          </p:cNvSpPr>
          <p:nvPr>
            <p:ph type="sldNum" sz="quarter" idx="4"/>
          </p:nvPr>
        </p:nvSpPr>
        <p:spPr>
          <a:xfrm>
            <a:off x="8451850" y="6640513"/>
            <a:ext cx="352425" cy="222250"/>
          </a:xfrm>
        </p:spPr>
        <p:txBody>
          <a:bodyPr/>
          <a:lstStyle/>
          <a:p>
            <a:pPr>
              <a:defRPr/>
            </a:pPr>
            <a:fld id="{DE0CB50F-3AD4-468B-89C7-7C390D88F544}" type="slidenum">
              <a:rPr lang="en-US" smtClean="0"/>
              <a:pPr>
                <a:defRPr/>
              </a:pPr>
              <a:t>11</a:t>
            </a:fld>
            <a:endParaRPr lang="en-US"/>
          </a:p>
        </p:txBody>
      </p:sp>
      <p:pic>
        <p:nvPicPr>
          <p:cNvPr id="6" name="Picture 5" descr="Docker icon"/>
          <p:cNvPicPr>
            <a:picLocks noChangeAspect="1"/>
          </p:cNvPicPr>
          <p:nvPr/>
        </p:nvPicPr>
        <p:blipFill>
          <a:blip r:embed="rId3"/>
          <a:stretch>
            <a:fillRect/>
          </a:stretch>
        </p:blipFill>
        <p:spPr>
          <a:xfrm>
            <a:off x="2590800" y="2895600"/>
            <a:ext cx="3505200" cy="2306564"/>
          </a:xfrm>
          <a:prstGeom prst="rect">
            <a:avLst/>
          </a:prstGeom>
        </p:spPr>
      </p:pic>
      <p:pic>
        <p:nvPicPr>
          <p:cNvPr id="3076" name="Picture 4" descr="macOS Icon"/>
          <p:cNvPicPr>
            <a:picLocks noChangeAspect="1" noChangeArrowheads="1"/>
          </p:cNvPicPr>
          <p:nvPr/>
        </p:nvPicPr>
        <p:blipFill rotWithShape="1">
          <a:blip r:embed="rId4">
            <a:extLst>
              <a:ext uri="{28A0092B-C50C-407E-A947-70E740481C1C}">
                <a14:useLocalDpi xmlns:a14="http://schemas.microsoft.com/office/drawing/2010/main" val="0"/>
              </a:ext>
            </a:extLst>
          </a:blip>
          <a:srcRect l="11252"/>
          <a:stretch/>
        </p:blipFill>
        <p:spPr bwMode="auto">
          <a:xfrm>
            <a:off x="5496393" y="5374954"/>
            <a:ext cx="914400" cy="9358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indows logo"/>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7096" y="5406513"/>
            <a:ext cx="914400" cy="914400"/>
          </a:xfrm>
          <a:prstGeom prst="rect">
            <a:avLst/>
          </a:prstGeom>
        </p:spPr>
      </p:pic>
      <p:pic>
        <p:nvPicPr>
          <p:cNvPr id="7" name="Picture 6" descr="Linux logo"/>
          <p:cNvPicPr>
            <a:picLocks noChangeAspect="1"/>
          </p:cNvPicPr>
          <p:nvPr/>
        </p:nvPicPr>
        <p:blipFill rotWithShape="1">
          <a:blip r:embed="rId6" cstate="print">
            <a:extLst>
              <a:ext uri="{28A0092B-C50C-407E-A947-70E740481C1C}">
                <a14:useLocalDpi xmlns:a14="http://schemas.microsoft.com/office/drawing/2010/main" val="0"/>
              </a:ext>
            </a:extLst>
          </a:blip>
          <a:srcRect l="21999" t="7334" r="22000" b="7334"/>
          <a:stretch/>
        </p:blipFill>
        <p:spPr>
          <a:xfrm>
            <a:off x="3839709" y="5310331"/>
            <a:ext cx="980877" cy="1121003"/>
          </a:xfrm>
          <a:prstGeom prst="rect">
            <a:avLst/>
          </a:prstGeom>
        </p:spPr>
      </p:pic>
      <p:cxnSp>
        <p:nvCxnSpPr>
          <p:cNvPr id="10" name="Straight Connector 9"/>
          <p:cNvCxnSpPr/>
          <p:nvPr/>
        </p:nvCxnSpPr>
        <p:spPr bwMode="auto">
          <a:xfrm flipV="1">
            <a:off x="1447800" y="5166800"/>
            <a:ext cx="5791200" cy="51930"/>
          </a:xfrm>
          <a:prstGeom prst="line">
            <a:avLst/>
          </a:prstGeom>
          <a:noFill/>
          <a:ln w="9525" cap="flat" cmpd="sng" algn="ctr">
            <a:solidFill>
              <a:schemeClr val="tx1"/>
            </a:solidFill>
            <a:prstDash val="solid"/>
            <a:round/>
            <a:headEnd type="none" w="med" len="med"/>
            <a:tailEnd type="none" w="med" len="med"/>
          </a:ln>
          <a:effectLst/>
        </p:spPr>
      </p:cxnSp>
      <p:sp>
        <p:nvSpPr>
          <p:cNvPr id="5" name="TextBox 4">
            <a:extLst>
              <a:ext uri="{FF2B5EF4-FFF2-40B4-BE49-F238E27FC236}">
                <a16:creationId xmlns:a16="http://schemas.microsoft.com/office/drawing/2014/main" id="{070C7937-87B0-42FC-9EA2-94367C24129B}"/>
              </a:ext>
            </a:extLst>
          </p:cNvPr>
          <p:cNvSpPr txBox="1"/>
          <p:nvPr/>
        </p:nvSpPr>
        <p:spPr>
          <a:xfrm>
            <a:off x="1447800" y="6418524"/>
            <a:ext cx="5580117" cy="276999"/>
          </a:xfrm>
          <a:prstGeom prst="rect">
            <a:avLst/>
          </a:prstGeom>
          <a:noFill/>
        </p:spPr>
        <p:txBody>
          <a:bodyPr wrap="none" rtlCol="0">
            <a:spAutoFit/>
          </a:bodyPr>
          <a:lstStyle/>
          <a:p>
            <a:r>
              <a:rPr lang="en-SG" sz="1200" b="0" dirty="0">
                <a:solidFill>
                  <a:schemeClr val="tx1"/>
                </a:solidFill>
              </a:rPr>
              <a:t>*In reality, Docker may not be compatible with some machines or applications.</a:t>
            </a:r>
          </a:p>
        </p:txBody>
      </p:sp>
    </p:spTree>
    <p:extLst>
      <p:ext uri="{BB962C8B-B14F-4D97-AF65-F5344CB8AC3E}">
        <p14:creationId xmlns:p14="http://schemas.microsoft.com/office/powerpoint/2010/main" val="3721847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Docker Containerization Process</a:t>
            </a:r>
            <a:endParaRPr lang="en-GB" dirty="0"/>
          </a:p>
        </p:txBody>
      </p:sp>
      <p:sp>
        <p:nvSpPr>
          <p:cNvPr id="3" name="Content Placeholder 2"/>
          <p:cNvSpPr>
            <a:spLocks noGrp="1"/>
          </p:cNvSpPr>
          <p:nvPr>
            <p:ph idx="1"/>
          </p:nvPr>
        </p:nvSpPr>
        <p:spPr>
          <a:xfrm>
            <a:off x="211138" y="5638800"/>
            <a:ext cx="8704262" cy="762000"/>
          </a:xfrm>
        </p:spPr>
        <p:txBody>
          <a:bodyPr>
            <a:normAutofit fontScale="92500" lnSpcReduction="20000"/>
          </a:bodyPr>
          <a:lstStyle/>
          <a:p>
            <a:r>
              <a:rPr lang="en-SG" b="1" dirty="0" err="1"/>
              <a:t>Dockerfile</a:t>
            </a:r>
            <a:r>
              <a:rPr lang="en-SG" dirty="0"/>
              <a:t> contains the instructions for Docker to build an image (FROM, COPY, RUN, etc.)</a:t>
            </a:r>
          </a:p>
        </p:txBody>
      </p:sp>
      <p:sp>
        <p:nvSpPr>
          <p:cNvPr id="4" name="Slide Number Placeholder 3"/>
          <p:cNvSpPr>
            <a:spLocks noGrp="1"/>
          </p:cNvSpPr>
          <p:nvPr>
            <p:ph type="sldNum" sz="quarter" idx="4"/>
          </p:nvPr>
        </p:nvSpPr>
        <p:spPr>
          <a:xfrm>
            <a:off x="8451850" y="6640513"/>
            <a:ext cx="352425" cy="222250"/>
          </a:xfrm>
        </p:spPr>
        <p:txBody>
          <a:bodyPr/>
          <a:lstStyle/>
          <a:p>
            <a:pPr>
              <a:defRPr/>
            </a:pPr>
            <a:fld id="{DE0CB50F-3AD4-468B-89C7-7C390D88F544}" type="slidenum">
              <a:rPr lang="en-US" smtClean="0"/>
              <a:pPr>
                <a:defRPr/>
              </a:pPr>
              <a:t>12</a:t>
            </a:fld>
            <a:endParaRPr lang="en-US"/>
          </a:p>
        </p:txBody>
      </p:sp>
      <p:pic>
        <p:nvPicPr>
          <p:cNvPr id="5" name="Picture 4" descr="Docker containerization process picture: &#10;from a Dockerfile, use 'docker build', to produce a docker image; then use 'docker run' to produce and run docker containers."/>
          <p:cNvPicPr>
            <a:picLocks noChangeAspect="1"/>
          </p:cNvPicPr>
          <p:nvPr/>
        </p:nvPicPr>
        <p:blipFill>
          <a:blip r:embed="rId3"/>
          <a:stretch>
            <a:fillRect/>
          </a:stretch>
        </p:blipFill>
        <p:spPr>
          <a:xfrm>
            <a:off x="2971800" y="1217009"/>
            <a:ext cx="5636684" cy="4227513"/>
          </a:xfrm>
          <a:prstGeom prst="rect">
            <a:avLst/>
          </a:prstGeom>
        </p:spPr>
      </p:pic>
      <p:sp>
        <p:nvSpPr>
          <p:cNvPr id="6" name="TextBox 5"/>
          <p:cNvSpPr txBox="1"/>
          <p:nvPr/>
        </p:nvSpPr>
        <p:spPr>
          <a:xfrm>
            <a:off x="5159740" y="6391486"/>
            <a:ext cx="3320909" cy="276999"/>
          </a:xfrm>
          <a:prstGeom prst="rect">
            <a:avLst/>
          </a:prstGeom>
          <a:noFill/>
        </p:spPr>
        <p:txBody>
          <a:bodyPr wrap="none" rtlCol="0">
            <a:spAutoFit/>
          </a:bodyPr>
          <a:lstStyle/>
          <a:p>
            <a:r>
              <a:rPr lang="en-US" sz="1200" b="0" dirty="0">
                <a:solidFill>
                  <a:schemeClr val="tx1"/>
                </a:solidFill>
              </a:rPr>
              <a:t>Source: https://cultivatehq.com/posts/docker/</a:t>
            </a:r>
            <a:endParaRPr lang="en-GB" sz="1200" b="0" dirty="0">
              <a:solidFill>
                <a:schemeClr val="tx1"/>
              </a:solidFill>
            </a:endParaRPr>
          </a:p>
        </p:txBody>
      </p:sp>
      <p:sp>
        <p:nvSpPr>
          <p:cNvPr id="7" name="TextBox 6"/>
          <p:cNvSpPr txBox="1"/>
          <p:nvPr/>
        </p:nvSpPr>
        <p:spPr>
          <a:xfrm>
            <a:off x="304800" y="1371600"/>
            <a:ext cx="2523461" cy="1754326"/>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SG" sz="1800" b="0" dirty="0" err="1">
                <a:solidFill>
                  <a:schemeClr val="tx1"/>
                </a:solidFill>
              </a:rPr>
              <a:t>Microservice</a:t>
            </a:r>
            <a:r>
              <a:rPr lang="en-SG" sz="1800" b="0" dirty="0">
                <a:solidFill>
                  <a:schemeClr val="tx1"/>
                </a:solidFill>
              </a:rPr>
              <a:t> code: book.py</a:t>
            </a:r>
          </a:p>
          <a:p>
            <a:pPr marL="285750" indent="-285750">
              <a:buFont typeface="Arial" panose="020B0604020202020204" pitchFamily="34" charset="0"/>
              <a:buChar char="•"/>
            </a:pPr>
            <a:r>
              <a:rPr lang="en-SG" sz="1800" b="0" dirty="0">
                <a:solidFill>
                  <a:schemeClr val="tx1"/>
                </a:solidFill>
              </a:rPr>
              <a:t>Python and needed modules</a:t>
            </a:r>
          </a:p>
          <a:p>
            <a:pPr marL="285750" indent="-285750">
              <a:buFont typeface="Arial" panose="020B0604020202020204" pitchFamily="34" charset="0"/>
              <a:buChar char="•"/>
            </a:pPr>
            <a:r>
              <a:rPr lang="en-SG" sz="1800" b="0" dirty="0">
                <a:solidFill>
                  <a:schemeClr val="tx1"/>
                </a:solidFill>
              </a:rPr>
              <a:t>Right DB settings</a:t>
            </a:r>
          </a:p>
          <a:p>
            <a:pPr marL="285750" indent="-285750">
              <a:buFont typeface="Arial" panose="020B0604020202020204" pitchFamily="34" charset="0"/>
              <a:buChar char="•"/>
            </a:pPr>
            <a:r>
              <a:rPr lang="en-SG" sz="1800" b="0" dirty="0">
                <a:solidFill>
                  <a:schemeClr val="tx1"/>
                </a:solidFill>
              </a:rPr>
              <a:t>…</a:t>
            </a:r>
            <a:endParaRPr lang="en-GB" sz="1800" dirty="0"/>
          </a:p>
        </p:txBody>
      </p:sp>
    </p:spTree>
    <p:extLst>
      <p:ext uri="{BB962C8B-B14F-4D97-AF65-F5344CB8AC3E}">
        <p14:creationId xmlns:p14="http://schemas.microsoft.com/office/powerpoint/2010/main" val="3951357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SG" dirty="0"/>
              <a:t>Illustration of Docker Architecture</a:t>
            </a:r>
          </a:p>
        </p:txBody>
      </p:sp>
      <p:sp>
        <p:nvSpPr>
          <p:cNvPr id="4" name="Slide Number Placeholder 3"/>
          <p:cNvSpPr>
            <a:spLocks noGrp="1"/>
          </p:cNvSpPr>
          <p:nvPr>
            <p:ph type="sldNum" sz="quarter" idx="4"/>
          </p:nvPr>
        </p:nvSpPr>
        <p:spPr>
          <a:xfrm>
            <a:off x="8451850" y="6640513"/>
            <a:ext cx="352425" cy="222250"/>
          </a:xfrm>
        </p:spPr>
        <p:txBody>
          <a:bodyPr/>
          <a:lstStyle/>
          <a:p>
            <a:pPr>
              <a:defRPr/>
            </a:pPr>
            <a:fld id="{DE0CB50F-3AD4-468B-89C7-7C390D88F544}" type="slidenum">
              <a:rPr lang="en-US" smtClean="0"/>
              <a:pPr>
                <a:defRPr/>
              </a:pPr>
              <a:t>13</a:t>
            </a:fld>
            <a:endParaRPr lang="en-US"/>
          </a:p>
        </p:txBody>
      </p:sp>
      <p:sp>
        <p:nvSpPr>
          <p:cNvPr id="6" name="Rectangle 6"/>
          <p:cNvSpPr>
            <a:spLocks noChangeArrowheads="1"/>
          </p:cNvSpPr>
          <p:nvPr/>
        </p:nvSpPr>
        <p:spPr bwMode="auto">
          <a:xfrm>
            <a:off x="171449" y="5562600"/>
            <a:ext cx="8686865" cy="609600"/>
          </a:xfrm>
          <a:prstGeom prst="rect">
            <a:avLst/>
          </a:prstGeom>
          <a:solidFill>
            <a:srgbClr val="C0C0C0"/>
          </a:solidFill>
          <a:ln w="9525" algn="ctr">
            <a:solidFill>
              <a:schemeClr val="tx1"/>
            </a:solidFill>
            <a:miter lim="800000"/>
            <a:headEnd/>
            <a:tailEnd/>
          </a:ln>
        </p:spPr>
        <p:txBody>
          <a:bodyPr wrap="none" anchor="ctr"/>
          <a:lstStyle/>
          <a:p>
            <a:pPr algn="ctr"/>
            <a:r>
              <a:rPr lang="en-GB" dirty="0"/>
              <a:t>Network Protocol Stack</a:t>
            </a:r>
          </a:p>
        </p:txBody>
      </p:sp>
      <p:sp>
        <p:nvSpPr>
          <p:cNvPr id="7" name="Rectangle 6"/>
          <p:cNvSpPr/>
          <p:nvPr/>
        </p:nvSpPr>
        <p:spPr bwMode="auto">
          <a:xfrm>
            <a:off x="2356939" y="1231900"/>
            <a:ext cx="4132190" cy="3949700"/>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SG" sz="2000" i="0" u="none" strike="noStrike" cap="none" normalizeH="0" baseline="0" dirty="0">
                <a:ln>
                  <a:noFill/>
                </a:ln>
                <a:solidFill>
                  <a:schemeClr val="tx1"/>
                </a:solidFill>
                <a:effectLst/>
              </a:rPr>
              <a:t>Docker Host</a:t>
            </a:r>
          </a:p>
          <a:p>
            <a:pPr marL="0" marR="0" indent="0" algn="ctr" defTabSz="914400" rtl="0" eaLnBrk="1" fontAlgn="base" latinLnBrk="0" hangingPunct="1">
              <a:lnSpc>
                <a:spcPct val="100000"/>
              </a:lnSpc>
              <a:spcBef>
                <a:spcPct val="0"/>
              </a:spcBef>
              <a:spcAft>
                <a:spcPct val="0"/>
              </a:spcAft>
              <a:buClrTx/>
              <a:buSzTx/>
              <a:buFontTx/>
              <a:buNone/>
              <a:tabLst/>
            </a:pPr>
            <a:r>
              <a:rPr lang="en-SG" sz="2000" b="0" dirty="0">
                <a:solidFill>
                  <a:schemeClr val="tx1"/>
                </a:solidFill>
              </a:rPr>
              <a:t>(e.g., a Windows OS)</a:t>
            </a:r>
            <a:endParaRPr kumimoji="0" lang="en-SG" sz="2000" b="0" i="0" u="none" strike="noStrike" cap="none" normalizeH="0" baseline="0" dirty="0">
              <a:ln>
                <a:noFill/>
              </a:ln>
              <a:solidFill>
                <a:schemeClr val="tx1"/>
              </a:solidFill>
              <a:effectLst/>
            </a:endParaRPr>
          </a:p>
        </p:txBody>
      </p:sp>
      <p:sp>
        <p:nvSpPr>
          <p:cNvPr id="11" name="Rectangle 10"/>
          <p:cNvSpPr/>
          <p:nvPr/>
        </p:nvSpPr>
        <p:spPr bwMode="auto">
          <a:xfrm>
            <a:off x="2661739" y="3757168"/>
            <a:ext cx="3465462" cy="685800"/>
          </a:xfrm>
          <a:prstGeom prst="rect">
            <a:avLst/>
          </a:prstGeom>
          <a:solidFill>
            <a:srgbClr val="C0C0C0"/>
          </a:solidFill>
          <a:ln w="9525" algn="ctr">
            <a:solidFill>
              <a:schemeClr val="tx1"/>
            </a:solidFill>
            <a:miter lim="800000"/>
            <a:headEnd/>
            <a:tailEnd/>
          </a:ln>
        </p:spPr>
        <p:txBody>
          <a:bodyPr wrap="square" anchor="ctr"/>
          <a:lstStyle/>
          <a:p>
            <a:pPr algn="ctr"/>
            <a:r>
              <a:rPr lang="en-SG" sz="1800" b="0" dirty="0">
                <a:solidFill>
                  <a:schemeClr val="tx1"/>
                </a:solidFill>
              </a:rPr>
              <a:t>Docker daemon / </a:t>
            </a:r>
          </a:p>
          <a:p>
            <a:pPr algn="ctr"/>
            <a:r>
              <a:rPr lang="en-SG" sz="1800" b="0" dirty="0">
                <a:solidFill>
                  <a:schemeClr val="tx1"/>
                </a:solidFill>
              </a:rPr>
              <a:t>engine / server</a:t>
            </a:r>
          </a:p>
        </p:txBody>
      </p:sp>
      <p:pic>
        <p:nvPicPr>
          <p:cNvPr id="14" name="Picture 13"/>
          <p:cNvPicPr>
            <a:picLocks noChangeAspect="1"/>
          </p:cNvPicPr>
          <p:nvPr/>
        </p:nvPicPr>
        <p:blipFill>
          <a:blip r:embed="rId3"/>
          <a:stretch>
            <a:fillRect/>
          </a:stretch>
        </p:blipFill>
        <p:spPr>
          <a:xfrm>
            <a:off x="2684930" y="2885031"/>
            <a:ext cx="704850" cy="619125"/>
          </a:xfrm>
          <a:prstGeom prst="rect">
            <a:avLst/>
          </a:prstGeom>
        </p:spPr>
      </p:pic>
      <p:pic>
        <p:nvPicPr>
          <p:cNvPr id="15" name="Picture 14"/>
          <p:cNvPicPr>
            <a:picLocks noChangeAspect="1"/>
          </p:cNvPicPr>
          <p:nvPr/>
        </p:nvPicPr>
        <p:blipFill>
          <a:blip r:embed="rId3"/>
          <a:stretch>
            <a:fillRect/>
          </a:stretch>
        </p:blipFill>
        <p:spPr>
          <a:xfrm>
            <a:off x="3750257" y="2885030"/>
            <a:ext cx="704850" cy="619125"/>
          </a:xfrm>
          <a:prstGeom prst="rect">
            <a:avLst/>
          </a:prstGeom>
        </p:spPr>
      </p:pic>
      <p:grpSp>
        <p:nvGrpSpPr>
          <p:cNvPr id="29" name="Group 28"/>
          <p:cNvGrpSpPr/>
          <p:nvPr/>
        </p:nvGrpSpPr>
        <p:grpSpPr>
          <a:xfrm>
            <a:off x="171450" y="2430117"/>
            <a:ext cx="1906473" cy="2751483"/>
            <a:chOff x="171450" y="2430117"/>
            <a:chExt cx="1906473" cy="2751483"/>
          </a:xfrm>
        </p:grpSpPr>
        <p:sp>
          <p:nvSpPr>
            <p:cNvPr id="9" name="Rectangle 8"/>
            <p:cNvSpPr/>
            <p:nvPr/>
          </p:nvSpPr>
          <p:spPr bwMode="auto">
            <a:xfrm>
              <a:off x="171450" y="2430117"/>
              <a:ext cx="1906473" cy="2751483"/>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SG" sz="2000" i="0" u="none" strike="noStrike" cap="none" normalizeH="0" baseline="0" dirty="0">
                  <a:ln>
                    <a:noFill/>
                  </a:ln>
                  <a:solidFill>
                    <a:schemeClr val="tx1"/>
                  </a:solidFill>
                  <a:effectLst/>
                </a:rPr>
                <a:t>Docker Client</a:t>
              </a:r>
            </a:p>
            <a:p>
              <a:pPr marL="0" marR="0" indent="0" algn="ctr" defTabSz="914400" rtl="0" eaLnBrk="1" fontAlgn="base" latinLnBrk="0" hangingPunct="1">
                <a:lnSpc>
                  <a:spcPct val="100000"/>
                </a:lnSpc>
                <a:spcBef>
                  <a:spcPct val="0"/>
                </a:spcBef>
                <a:spcAft>
                  <a:spcPct val="0"/>
                </a:spcAft>
                <a:buClrTx/>
                <a:buSzTx/>
                <a:buFontTx/>
                <a:buNone/>
                <a:tabLst/>
              </a:pPr>
              <a:r>
                <a:rPr lang="en-SG" sz="2000" b="0" dirty="0">
                  <a:solidFill>
                    <a:schemeClr val="tx1"/>
                  </a:solidFill>
                </a:rPr>
                <a:t>(e.g., a CMD window)</a:t>
              </a:r>
              <a:endParaRPr kumimoji="0" lang="en-SG" sz="2000" b="0" i="0" u="none" strike="noStrike" cap="none" normalizeH="0" baseline="0" dirty="0">
                <a:ln>
                  <a:noFill/>
                </a:ln>
                <a:solidFill>
                  <a:schemeClr val="tx1"/>
                </a:solidFill>
                <a:effectLst/>
              </a:endParaRPr>
            </a:p>
          </p:txBody>
        </p:sp>
        <p:sp>
          <p:nvSpPr>
            <p:cNvPr id="19" name="Rectangle 18"/>
            <p:cNvSpPr/>
            <p:nvPr/>
          </p:nvSpPr>
          <p:spPr bwMode="auto">
            <a:xfrm>
              <a:off x="346523" y="2605594"/>
              <a:ext cx="1562100" cy="1523999"/>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SG" sz="1800" b="0" i="0" u="none" strike="noStrike" cap="none" normalizeH="0" baseline="0" dirty="0" err="1">
                  <a:ln>
                    <a:noFill/>
                  </a:ln>
                  <a:solidFill>
                    <a:schemeClr val="tx1"/>
                  </a:solidFill>
                  <a:effectLst/>
                  <a:latin typeface="Tahoma" pitchFamily="34" charset="0"/>
                </a:rPr>
                <a:t>docker</a:t>
              </a:r>
              <a:r>
                <a:rPr kumimoji="0" lang="en-SG" sz="1800" b="0" i="0" u="none" strike="noStrike" cap="none" normalizeH="0" baseline="0" dirty="0">
                  <a:ln>
                    <a:noFill/>
                  </a:ln>
                  <a:solidFill>
                    <a:schemeClr val="tx1"/>
                  </a:solidFill>
                  <a:effectLst/>
                  <a:latin typeface="Tahoma" pitchFamily="34" charset="0"/>
                </a:rPr>
                <a:t> build</a:t>
              </a:r>
            </a:p>
            <a:p>
              <a:pPr marL="0" marR="0" indent="0" algn="ctr" defTabSz="914400" rtl="0" eaLnBrk="1" fontAlgn="base" latinLnBrk="0" hangingPunct="1">
                <a:lnSpc>
                  <a:spcPct val="100000"/>
                </a:lnSpc>
                <a:spcBef>
                  <a:spcPct val="0"/>
                </a:spcBef>
                <a:spcAft>
                  <a:spcPct val="0"/>
                </a:spcAft>
                <a:buClrTx/>
                <a:buSzTx/>
                <a:buFontTx/>
                <a:buNone/>
                <a:tabLst/>
              </a:pPr>
              <a:r>
                <a:rPr lang="en-SG" sz="1800" b="0" dirty="0" err="1">
                  <a:solidFill>
                    <a:schemeClr val="tx1"/>
                  </a:solidFill>
                  <a:latin typeface="Tahoma" pitchFamily="34" charset="0"/>
                </a:rPr>
                <a:t>docker</a:t>
              </a:r>
              <a:r>
                <a:rPr lang="en-SG" sz="1800" b="0" dirty="0">
                  <a:solidFill>
                    <a:schemeClr val="tx1"/>
                  </a:solidFill>
                  <a:latin typeface="Tahoma" pitchFamily="34" charset="0"/>
                </a:rPr>
                <a:t> pull</a:t>
              </a:r>
            </a:p>
            <a:p>
              <a:pPr marL="0" marR="0" indent="0" algn="ctr" defTabSz="914400" rtl="0" eaLnBrk="1" fontAlgn="base" latinLnBrk="0" hangingPunct="1">
                <a:lnSpc>
                  <a:spcPct val="100000"/>
                </a:lnSpc>
                <a:spcBef>
                  <a:spcPct val="0"/>
                </a:spcBef>
                <a:spcAft>
                  <a:spcPct val="0"/>
                </a:spcAft>
                <a:buClrTx/>
                <a:buSzTx/>
                <a:buFontTx/>
                <a:buNone/>
                <a:tabLst/>
              </a:pPr>
              <a:r>
                <a:rPr lang="en-SG" sz="1800" b="0" dirty="0" err="1">
                  <a:solidFill>
                    <a:schemeClr val="tx1"/>
                  </a:solidFill>
                  <a:latin typeface="Tahoma" pitchFamily="34" charset="0"/>
                </a:rPr>
                <a:t>docker</a:t>
              </a:r>
              <a:r>
                <a:rPr lang="en-SG" sz="1800" b="0" dirty="0">
                  <a:solidFill>
                    <a:schemeClr val="tx1"/>
                  </a:solidFill>
                  <a:latin typeface="Tahoma" pitchFamily="34" charset="0"/>
                </a:rPr>
                <a:t> run</a:t>
              </a:r>
            </a:p>
            <a:p>
              <a:pPr marL="0" marR="0" indent="0" algn="ctr" defTabSz="914400" rtl="0" eaLnBrk="1" fontAlgn="base" latinLnBrk="0" hangingPunct="1">
                <a:lnSpc>
                  <a:spcPct val="100000"/>
                </a:lnSpc>
                <a:spcBef>
                  <a:spcPct val="0"/>
                </a:spcBef>
                <a:spcAft>
                  <a:spcPct val="0"/>
                </a:spcAft>
                <a:buClrTx/>
                <a:buSzTx/>
                <a:buFontTx/>
                <a:buNone/>
                <a:tabLst/>
              </a:pPr>
              <a:r>
                <a:rPr kumimoji="0" lang="en-SG" sz="1800" b="0" i="0" u="none" strike="noStrike" cap="none" normalizeH="0" baseline="0" dirty="0" err="1">
                  <a:ln>
                    <a:noFill/>
                  </a:ln>
                  <a:solidFill>
                    <a:schemeClr val="tx1"/>
                  </a:solidFill>
                  <a:effectLst/>
                  <a:latin typeface="Tahoma" pitchFamily="34" charset="0"/>
                </a:rPr>
                <a:t>docker</a:t>
              </a:r>
              <a:r>
                <a:rPr kumimoji="0" lang="en-SG" sz="1800" b="0" i="0" u="none" strike="noStrike" cap="none" normalizeH="0" dirty="0">
                  <a:ln>
                    <a:noFill/>
                  </a:ln>
                  <a:solidFill>
                    <a:schemeClr val="tx1"/>
                  </a:solidFill>
                  <a:effectLst/>
                  <a:latin typeface="Tahoma" pitchFamily="34" charset="0"/>
                </a:rPr>
                <a:t> </a:t>
              </a:r>
              <a:r>
                <a:rPr kumimoji="0" lang="en-SG" sz="1800" b="0" i="0" u="none" strike="noStrike" cap="none" normalizeH="0" dirty="0" err="1">
                  <a:ln>
                    <a:noFill/>
                  </a:ln>
                  <a:solidFill>
                    <a:schemeClr val="tx1"/>
                  </a:solidFill>
                  <a:effectLst/>
                  <a:latin typeface="Tahoma" pitchFamily="34" charset="0"/>
                </a:rPr>
                <a:t>rm</a:t>
              </a:r>
              <a:endParaRPr kumimoji="0" lang="en-SG" sz="1800" b="0" i="0" u="none" strike="noStrike" cap="none" normalizeH="0" dirty="0">
                <a:ln>
                  <a:noFill/>
                </a:ln>
                <a:solidFill>
                  <a:schemeClr val="tx1"/>
                </a:solidFill>
                <a:effectLst/>
                <a:latin typeface="Tahoma"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SG" sz="1800" b="0" baseline="0" dirty="0">
                  <a:solidFill>
                    <a:schemeClr val="tx1"/>
                  </a:solidFill>
                  <a:latin typeface="Tahoma" pitchFamily="34" charset="0"/>
                </a:rPr>
                <a:t>…</a:t>
              </a:r>
              <a:endParaRPr kumimoji="0" lang="en-SG" sz="1800" b="0" i="0" u="none" strike="noStrike" cap="none" normalizeH="0" baseline="0" dirty="0">
                <a:ln>
                  <a:noFill/>
                </a:ln>
                <a:solidFill>
                  <a:schemeClr val="tx1"/>
                </a:solidFill>
                <a:effectLst/>
                <a:latin typeface="Tahoma" pitchFamily="34" charset="0"/>
              </a:endParaRPr>
            </a:p>
          </p:txBody>
        </p:sp>
      </p:grpSp>
      <p:grpSp>
        <p:nvGrpSpPr>
          <p:cNvPr id="30" name="Group 29"/>
          <p:cNvGrpSpPr/>
          <p:nvPr/>
        </p:nvGrpSpPr>
        <p:grpSpPr>
          <a:xfrm>
            <a:off x="4782933" y="1564260"/>
            <a:ext cx="1344268" cy="2032933"/>
            <a:chOff x="5208932" y="1396066"/>
            <a:chExt cx="1344268" cy="2032933"/>
          </a:xfrm>
        </p:grpSpPr>
        <p:sp>
          <p:nvSpPr>
            <p:cNvPr id="10" name="Rounded Rectangle 9"/>
            <p:cNvSpPr/>
            <p:nvPr/>
          </p:nvSpPr>
          <p:spPr bwMode="auto">
            <a:xfrm>
              <a:off x="5208932" y="1396066"/>
              <a:ext cx="1344268" cy="2032933"/>
            </a:xfrm>
            <a:prstGeom prst="roundRect">
              <a:avLst/>
            </a:prstGeom>
            <a:ln>
              <a:noFill/>
              <a:headEnd/>
              <a:tailEnd/>
            </a:ln>
          </p:spPr>
          <p:style>
            <a:lnRef idx="2">
              <a:schemeClr val="dk1"/>
            </a:lnRef>
            <a:fillRef idx="1">
              <a:schemeClr val="lt1"/>
            </a:fillRef>
            <a:effectRef idx="0">
              <a:schemeClr val="dk1"/>
            </a:effectRef>
            <a:fontRef idx="minor">
              <a:schemeClr val="dk1"/>
            </a:fontRef>
          </p:style>
          <p:txBody>
            <a:bodyPr wrap="square" anchor="b"/>
            <a:lstStyle/>
            <a:p>
              <a:pPr algn="ctr"/>
              <a:r>
                <a:rPr lang="en-SG" sz="1800" b="0" dirty="0">
                  <a:solidFill>
                    <a:schemeClr val="tx1"/>
                  </a:solidFill>
                  <a:latin typeface="Tahoma" pitchFamily="34" charset="0"/>
                </a:rPr>
                <a:t>Images </a:t>
              </a:r>
            </a:p>
          </p:txBody>
        </p:sp>
        <p:pic>
          <p:nvPicPr>
            <p:cNvPr id="16" name="Picture 15" descr="Ubuntu 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642" y="2605594"/>
              <a:ext cx="399015" cy="399015"/>
            </a:xfrm>
            <a:prstGeom prst="rect">
              <a:avLst/>
            </a:prstGeom>
          </p:spPr>
        </p:pic>
        <p:pic>
          <p:nvPicPr>
            <p:cNvPr id="17" name="Picture 16" descr="Python logo"/>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264" y="2073751"/>
              <a:ext cx="490802" cy="490802"/>
            </a:xfrm>
            <a:prstGeom prst="rect">
              <a:avLst/>
            </a:prstGeom>
          </p:spPr>
        </p:pic>
        <p:pic>
          <p:nvPicPr>
            <p:cNvPr id="23" name="Picture 22" descr="Python Flask log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4000" y="1519598"/>
              <a:ext cx="1148870" cy="449678"/>
            </a:xfrm>
            <a:prstGeom prst="rect">
              <a:avLst/>
            </a:prstGeom>
          </p:spPr>
        </p:pic>
        <p:pic>
          <p:nvPicPr>
            <p:cNvPr id="24" name="Picture 23" descr="Anaconda logo"/>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3231" y="2121677"/>
              <a:ext cx="401834" cy="401834"/>
            </a:xfrm>
            <a:prstGeom prst="rect">
              <a:avLst/>
            </a:prstGeom>
          </p:spPr>
        </p:pic>
      </p:grpSp>
      <p:grpSp>
        <p:nvGrpSpPr>
          <p:cNvPr id="28" name="Group 27"/>
          <p:cNvGrpSpPr/>
          <p:nvPr/>
        </p:nvGrpSpPr>
        <p:grpSpPr>
          <a:xfrm>
            <a:off x="6849783" y="1808150"/>
            <a:ext cx="2008532" cy="3352800"/>
            <a:chOff x="7067550" y="1828800"/>
            <a:chExt cx="2008532" cy="3352800"/>
          </a:xfrm>
        </p:grpSpPr>
        <p:sp>
          <p:nvSpPr>
            <p:cNvPr id="8" name="Rectangle 7"/>
            <p:cNvSpPr/>
            <p:nvPr/>
          </p:nvSpPr>
          <p:spPr bwMode="auto">
            <a:xfrm>
              <a:off x="7067550" y="1828800"/>
              <a:ext cx="2008532" cy="3352800"/>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SG" sz="2000" i="0" u="none" strike="noStrike" cap="none" normalizeH="0" baseline="0" dirty="0">
                  <a:ln>
                    <a:noFill/>
                  </a:ln>
                  <a:solidFill>
                    <a:schemeClr val="tx1"/>
                  </a:solidFill>
                  <a:effectLst/>
                </a:rPr>
                <a:t>Registry</a:t>
              </a:r>
            </a:p>
            <a:p>
              <a:pPr marL="0" marR="0" indent="0" algn="ctr" defTabSz="914400" rtl="0" eaLnBrk="1" fontAlgn="base" latinLnBrk="0" hangingPunct="1">
                <a:lnSpc>
                  <a:spcPct val="100000"/>
                </a:lnSpc>
                <a:spcBef>
                  <a:spcPct val="0"/>
                </a:spcBef>
                <a:spcAft>
                  <a:spcPct val="0"/>
                </a:spcAft>
                <a:buClrTx/>
                <a:buSzTx/>
                <a:buFontTx/>
                <a:buNone/>
                <a:tabLst/>
              </a:pPr>
              <a:r>
                <a:rPr lang="en-SG" sz="2000" b="0" dirty="0">
                  <a:solidFill>
                    <a:schemeClr val="tx1"/>
                  </a:solidFill>
                </a:rPr>
                <a:t>(e.g., the Docker Hub)</a:t>
              </a:r>
              <a:endParaRPr kumimoji="0" lang="en-SG" sz="2000" b="0" i="0" u="none" strike="noStrike" cap="none" normalizeH="0" baseline="0" dirty="0">
                <a:ln>
                  <a:noFill/>
                </a:ln>
                <a:solidFill>
                  <a:schemeClr val="tx1"/>
                </a:solidFill>
                <a:effectLst/>
              </a:endParaRPr>
            </a:p>
          </p:txBody>
        </p:sp>
        <p:pic>
          <p:nvPicPr>
            <p:cNvPr id="20" name="Picture 19" descr="Ubuntu logo"/>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47021" y="3640266"/>
              <a:ext cx="545617" cy="545617"/>
            </a:xfrm>
            <a:prstGeom prst="rect">
              <a:avLst/>
            </a:prstGeom>
          </p:spPr>
        </p:pic>
        <p:pic>
          <p:nvPicPr>
            <p:cNvPr id="21" name="Picture 20" descr="Python logo"/>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8552" y="3020452"/>
              <a:ext cx="533400" cy="533400"/>
            </a:xfrm>
            <a:prstGeom prst="rect">
              <a:avLst/>
            </a:prstGeom>
          </p:spPr>
        </p:pic>
        <p:pic>
          <p:nvPicPr>
            <p:cNvPr id="22" name="Picture 21" descr="Anaconda logo"/>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6434" y="3058552"/>
              <a:ext cx="457200" cy="457200"/>
            </a:xfrm>
            <a:prstGeom prst="rect">
              <a:avLst/>
            </a:prstGeom>
          </p:spPr>
        </p:pic>
        <p:pic>
          <p:nvPicPr>
            <p:cNvPr id="2050" name="Picture 2" descr="Java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081" r="15380"/>
            <a:stretch/>
          </p:blipFill>
          <p:spPr bwMode="auto">
            <a:xfrm>
              <a:off x="7257359" y="2893615"/>
              <a:ext cx="560365" cy="8421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MySQL logo"/>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67510" y="2501562"/>
              <a:ext cx="865353" cy="452958"/>
            </a:xfrm>
            <a:prstGeom prst="rect">
              <a:avLst/>
            </a:prstGeom>
          </p:spPr>
        </p:pic>
        <p:pic>
          <p:nvPicPr>
            <p:cNvPr id="27" name="Picture 26" descr="Windows logo"/>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44566" y="3666897"/>
              <a:ext cx="459709" cy="459709"/>
            </a:xfrm>
            <a:prstGeom prst="rect">
              <a:avLst/>
            </a:prstGeom>
          </p:spPr>
        </p:pic>
        <p:pic>
          <p:nvPicPr>
            <p:cNvPr id="2056" name="Picture 8" descr="PH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4314" y="2523511"/>
              <a:ext cx="610678" cy="6106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oogle TensorFlow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44314" y="2052789"/>
              <a:ext cx="1688549" cy="3229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Arrow Connector 31"/>
          <p:cNvCxnSpPr/>
          <p:nvPr/>
        </p:nvCxnSpPr>
        <p:spPr bwMode="auto">
          <a:xfrm>
            <a:off x="1908623" y="3886200"/>
            <a:ext cx="753116" cy="0"/>
          </a:xfrm>
          <a:prstGeom prst="straightConnector1">
            <a:avLst/>
          </a:prstGeom>
          <a:noFill/>
          <a:ln w="9525" cap="flat" cmpd="sng" algn="ctr">
            <a:solidFill>
              <a:schemeClr val="tx1"/>
            </a:solidFill>
            <a:prstDash val="dash"/>
            <a:round/>
            <a:headEnd type="triangle"/>
            <a:tailEnd type="triangle"/>
          </a:ln>
          <a:effectLst/>
        </p:spPr>
      </p:cxnSp>
      <p:cxnSp>
        <p:nvCxnSpPr>
          <p:cNvPr id="43" name="Straight Arrow Connector 42"/>
          <p:cNvCxnSpPr>
            <a:stCxn id="8" idx="2"/>
          </p:cNvCxnSpPr>
          <p:nvPr/>
        </p:nvCxnSpPr>
        <p:spPr bwMode="auto">
          <a:xfrm flipH="1">
            <a:off x="7849743" y="5160950"/>
            <a:ext cx="4306" cy="401650"/>
          </a:xfrm>
          <a:prstGeom prst="straightConnector1">
            <a:avLst/>
          </a:prstGeom>
          <a:noFill/>
          <a:ln w="9525" cap="flat" cmpd="sng" algn="ctr">
            <a:solidFill>
              <a:schemeClr val="tx1"/>
            </a:solidFill>
            <a:prstDash val="solid"/>
            <a:round/>
            <a:headEnd type="triangle"/>
            <a:tailEnd type="triangle"/>
          </a:ln>
          <a:effectLst/>
        </p:spPr>
      </p:cxnSp>
      <p:cxnSp>
        <p:nvCxnSpPr>
          <p:cNvPr id="46" name="Straight Arrow Connector 45"/>
          <p:cNvCxnSpPr/>
          <p:nvPr/>
        </p:nvCxnSpPr>
        <p:spPr bwMode="auto">
          <a:xfrm flipH="1">
            <a:off x="4426722" y="5180828"/>
            <a:ext cx="4306" cy="401650"/>
          </a:xfrm>
          <a:prstGeom prst="straightConnector1">
            <a:avLst/>
          </a:prstGeom>
          <a:noFill/>
          <a:ln w="9525" cap="flat" cmpd="sng" algn="ctr">
            <a:solidFill>
              <a:schemeClr val="tx1"/>
            </a:solidFill>
            <a:prstDash val="solid"/>
            <a:round/>
            <a:headEnd type="triangle"/>
            <a:tailEnd type="triangle"/>
          </a:ln>
          <a:effectLst/>
        </p:spPr>
      </p:cxnSp>
      <p:cxnSp>
        <p:nvCxnSpPr>
          <p:cNvPr id="47" name="Straight Arrow Connector 46"/>
          <p:cNvCxnSpPr/>
          <p:nvPr/>
        </p:nvCxnSpPr>
        <p:spPr bwMode="auto">
          <a:xfrm flipH="1">
            <a:off x="1159891" y="5171275"/>
            <a:ext cx="4306" cy="401650"/>
          </a:xfrm>
          <a:prstGeom prst="straightConnector1">
            <a:avLst/>
          </a:prstGeom>
          <a:noFill/>
          <a:ln w="9525" cap="flat" cmpd="sng" algn="ctr">
            <a:solidFill>
              <a:schemeClr val="tx1"/>
            </a:solidFill>
            <a:prstDash val="solid"/>
            <a:round/>
            <a:headEnd type="triangle"/>
            <a:tailEnd type="triangle"/>
          </a:ln>
          <a:effectLst/>
        </p:spPr>
      </p:cxnSp>
      <p:sp>
        <p:nvSpPr>
          <p:cNvPr id="40" name="TextBox 39"/>
          <p:cNvSpPr txBox="1"/>
          <p:nvPr/>
        </p:nvSpPr>
        <p:spPr>
          <a:xfrm>
            <a:off x="2438400" y="2238699"/>
            <a:ext cx="1174174" cy="646331"/>
          </a:xfrm>
          <a:prstGeom prst="rect">
            <a:avLst/>
          </a:prstGeom>
          <a:noFill/>
        </p:spPr>
        <p:txBody>
          <a:bodyPr wrap="square" rtlCol="0">
            <a:spAutoFit/>
          </a:bodyPr>
          <a:lstStyle/>
          <a:p>
            <a:pPr algn="ctr"/>
            <a:r>
              <a:rPr lang="en-SG" sz="1800" b="0" dirty="0">
                <a:solidFill>
                  <a:schemeClr val="tx1"/>
                </a:solidFill>
              </a:rPr>
              <a:t>container 1</a:t>
            </a:r>
          </a:p>
        </p:txBody>
      </p:sp>
      <p:sp>
        <p:nvSpPr>
          <p:cNvPr id="49" name="TextBox 48"/>
          <p:cNvSpPr txBox="1"/>
          <p:nvPr/>
        </p:nvSpPr>
        <p:spPr>
          <a:xfrm>
            <a:off x="3552677" y="2238699"/>
            <a:ext cx="1174174" cy="646331"/>
          </a:xfrm>
          <a:prstGeom prst="rect">
            <a:avLst/>
          </a:prstGeom>
          <a:noFill/>
        </p:spPr>
        <p:txBody>
          <a:bodyPr wrap="square" rtlCol="0">
            <a:spAutoFit/>
          </a:bodyPr>
          <a:lstStyle/>
          <a:p>
            <a:pPr algn="ctr"/>
            <a:r>
              <a:rPr lang="en-SG" sz="1800" b="0" dirty="0">
                <a:solidFill>
                  <a:schemeClr val="tx1"/>
                </a:solidFill>
              </a:rPr>
              <a:t>container n</a:t>
            </a:r>
          </a:p>
        </p:txBody>
      </p:sp>
      <p:cxnSp>
        <p:nvCxnSpPr>
          <p:cNvPr id="44" name="Curved Connector 43"/>
          <p:cNvCxnSpPr>
            <a:stCxn id="10" idx="2"/>
            <a:endCxn id="15" idx="2"/>
          </p:cNvCxnSpPr>
          <p:nvPr/>
        </p:nvCxnSpPr>
        <p:spPr bwMode="auto">
          <a:xfrm rot="5400000" flipH="1">
            <a:off x="4732356" y="2874482"/>
            <a:ext cx="93038" cy="1352385"/>
          </a:xfrm>
          <a:prstGeom prst="curvedConnector3">
            <a:avLst>
              <a:gd name="adj1" fmla="val -174487"/>
            </a:avLst>
          </a:prstGeom>
          <a:noFill/>
          <a:ln w="9525" cap="flat" cmpd="sng" algn="ctr">
            <a:solidFill>
              <a:schemeClr val="tx1"/>
            </a:solidFill>
            <a:prstDash val="dash"/>
            <a:round/>
            <a:headEnd type="none" w="med" len="med"/>
            <a:tailEnd type="triangle" w="med" len="med"/>
          </a:ln>
          <a:effectLst/>
        </p:spPr>
      </p:cxnSp>
      <p:cxnSp>
        <p:nvCxnSpPr>
          <p:cNvPr id="53" name="Curved Connector 52"/>
          <p:cNvCxnSpPr>
            <a:stCxn id="10" idx="2"/>
            <a:endCxn id="14" idx="2"/>
          </p:cNvCxnSpPr>
          <p:nvPr/>
        </p:nvCxnSpPr>
        <p:spPr bwMode="auto">
          <a:xfrm rot="5400000" flipH="1">
            <a:off x="4199692" y="2341819"/>
            <a:ext cx="93037" cy="2417712"/>
          </a:xfrm>
          <a:prstGeom prst="curvedConnector3">
            <a:avLst>
              <a:gd name="adj1" fmla="val -188735"/>
            </a:avLst>
          </a:prstGeom>
          <a:noFill/>
          <a:ln w="9525" cap="flat" cmpd="sng" algn="ctr">
            <a:solidFill>
              <a:schemeClr val="tx1"/>
            </a:solidFill>
            <a:prstDash val="dash"/>
            <a:round/>
            <a:headEnd type="none" w="med" len="med"/>
            <a:tailEnd type="triangle" w="med" len="med"/>
          </a:ln>
          <a:effectLst/>
        </p:spPr>
      </p:cxnSp>
      <p:cxnSp>
        <p:nvCxnSpPr>
          <p:cNvPr id="57" name="Curved Connector 56"/>
          <p:cNvCxnSpPr>
            <a:stCxn id="8" idx="1"/>
            <a:endCxn id="10" idx="2"/>
          </p:cNvCxnSpPr>
          <p:nvPr/>
        </p:nvCxnSpPr>
        <p:spPr bwMode="auto">
          <a:xfrm rot="10800000" flipV="1">
            <a:off x="5455067" y="3484549"/>
            <a:ext cx="1394716" cy="112643"/>
          </a:xfrm>
          <a:prstGeom prst="curvedConnector4">
            <a:avLst>
              <a:gd name="adj1" fmla="val 25904"/>
              <a:gd name="adj2" fmla="val 238237"/>
            </a:avLst>
          </a:prstGeom>
          <a:noFill/>
          <a:ln w="9525" cap="flat" cmpd="sng" algn="ctr">
            <a:solidFill>
              <a:schemeClr val="tx1"/>
            </a:solidFill>
            <a:prstDash val="dash"/>
            <a:round/>
            <a:headEnd type="triangle" w="med" len="med"/>
            <a:tailEnd type="triangle" w="med" len="med"/>
          </a:ln>
          <a:effectLst/>
        </p:spPr>
      </p:cxnSp>
      <p:pic>
        <p:nvPicPr>
          <p:cNvPr id="2060" name="Picture 12" descr="docker icon white 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427151" y="3864390"/>
            <a:ext cx="700050" cy="503087"/>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Curved Connector 68"/>
          <p:cNvCxnSpPr>
            <a:stCxn id="15" idx="2"/>
            <a:endCxn id="14" idx="2"/>
          </p:cNvCxnSpPr>
          <p:nvPr/>
        </p:nvCxnSpPr>
        <p:spPr bwMode="auto">
          <a:xfrm rot="5400000">
            <a:off x="3570019" y="2971492"/>
            <a:ext cx="1" cy="1065327"/>
          </a:xfrm>
          <a:prstGeom prst="curvedConnector3">
            <a:avLst>
              <a:gd name="adj1" fmla="val 22860100000"/>
            </a:avLst>
          </a:prstGeom>
          <a:noFill/>
          <a:ln w="9525" cap="flat" cmpd="sng" algn="ctr">
            <a:solidFill>
              <a:schemeClr val="tx1"/>
            </a:solidFill>
            <a:prstDash val="dash"/>
            <a:round/>
            <a:headEnd type="triangle" w="med" len="med"/>
            <a:tailEnd type="triangle" w="med" len="med"/>
          </a:ln>
          <a:effectLst/>
        </p:spPr>
      </p:cxnSp>
    </p:spTree>
    <p:extLst>
      <p:ext uri="{BB962C8B-B14F-4D97-AF65-F5344CB8AC3E}">
        <p14:creationId xmlns:p14="http://schemas.microsoft.com/office/powerpoint/2010/main" val="1340391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Communication on a Docker Host</a:t>
            </a:r>
          </a:p>
        </p:txBody>
      </p:sp>
      <p:sp>
        <p:nvSpPr>
          <p:cNvPr id="3" name="Slide Number Placeholder 2"/>
          <p:cNvSpPr>
            <a:spLocks noGrp="1"/>
          </p:cNvSpPr>
          <p:nvPr>
            <p:ph type="sldNum" sz="quarter" idx="4"/>
          </p:nvPr>
        </p:nvSpPr>
        <p:spPr>
          <a:xfrm>
            <a:off x="8451850" y="6640513"/>
            <a:ext cx="352425" cy="222250"/>
          </a:xfrm>
        </p:spPr>
        <p:txBody>
          <a:bodyPr/>
          <a:lstStyle/>
          <a:p>
            <a:pPr>
              <a:defRPr/>
            </a:pPr>
            <a:fld id="{49EA3897-2722-4A12-BAB4-E147435E7271}" type="slidenum">
              <a:rPr lang="en-US" smtClean="0"/>
              <a:pPr>
                <a:defRPr/>
              </a:pPr>
              <a:t>14</a:t>
            </a:fld>
            <a:endParaRPr lang="en-US"/>
          </a:p>
        </p:txBody>
      </p:sp>
      <p:sp>
        <p:nvSpPr>
          <p:cNvPr id="4" name="Rectangle 3"/>
          <p:cNvSpPr/>
          <p:nvPr/>
        </p:nvSpPr>
        <p:spPr bwMode="auto">
          <a:xfrm>
            <a:off x="904458" y="4695980"/>
            <a:ext cx="7007632" cy="805307"/>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SG" sz="2000" b="0" i="0" u="none" strike="noStrike" cap="none" normalizeH="0" baseline="0" dirty="0">
                <a:ln>
                  <a:noFill/>
                </a:ln>
                <a:solidFill>
                  <a:schemeClr val="tx1"/>
                </a:solidFill>
                <a:effectLst/>
              </a:rPr>
              <a:t>Docker Host</a:t>
            </a:r>
          </a:p>
          <a:p>
            <a:pPr marL="0" marR="0" indent="0" algn="ctr" defTabSz="914400" rtl="0" eaLnBrk="1" fontAlgn="base" latinLnBrk="0" hangingPunct="1">
              <a:lnSpc>
                <a:spcPct val="100000"/>
              </a:lnSpc>
              <a:spcBef>
                <a:spcPct val="0"/>
              </a:spcBef>
              <a:spcAft>
                <a:spcPct val="0"/>
              </a:spcAft>
              <a:buClrTx/>
              <a:buSzTx/>
              <a:buFontTx/>
              <a:buNone/>
              <a:tabLst/>
            </a:pPr>
            <a:r>
              <a:rPr lang="en-SG" sz="2000" b="0" dirty="0">
                <a:solidFill>
                  <a:schemeClr val="tx1"/>
                </a:solidFill>
              </a:rPr>
              <a:t>(e.g., a Windows OS)</a:t>
            </a:r>
            <a:endParaRPr kumimoji="0" lang="en-SG" sz="2000" b="0" i="0" u="none" strike="noStrike" cap="none" normalizeH="0" baseline="0" dirty="0">
              <a:ln>
                <a:noFill/>
              </a:ln>
              <a:solidFill>
                <a:schemeClr val="tx1"/>
              </a:solidFill>
              <a:effectLst/>
            </a:endParaRPr>
          </a:p>
        </p:txBody>
      </p:sp>
      <p:sp>
        <p:nvSpPr>
          <p:cNvPr id="5" name="Rectangle 4"/>
          <p:cNvSpPr/>
          <p:nvPr/>
        </p:nvSpPr>
        <p:spPr bwMode="auto">
          <a:xfrm>
            <a:off x="3544308" y="3729687"/>
            <a:ext cx="4367782" cy="685800"/>
          </a:xfrm>
          <a:prstGeom prst="rect">
            <a:avLst/>
          </a:prstGeom>
          <a:solidFill>
            <a:srgbClr val="C0C0C0"/>
          </a:solidFill>
          <a:ln w="9525" algn="ctr">
            <a:solidFill>
              <a:schemeClr val="tx1"/>
            </a:solidFill>
            <a:miter lim="800000"/>
            <a:headEnd/>
            <a:tailEnd/>
          </a:ln>
        </p:spPr>
        <p:txBody>
          <a:bodyPr wrap="square" anchor="ctr"/>
          <a:lstStyle/>
          <a:p>
            <a:pPr algn="ctr"/>
            <a:r>
              <a:rPr lang="en-SG" sz="1800" b="0" dirty="0">
                <a:solidFill>
                  <a:schemeClr val="tx1"/>
                </a:solidFill>
              </a:rPr>
              <a:t>Docker Engine</a:t>
            </a:r>
          </a:p>
        </p:txBody>
      </p:sp>
      <p:grpSp>
        <p:nvGrpSpPr>
          <p:cNvPr id="8" name="Group 7"/>
          <p:cNvGrpSpPr/>
          <p:nvPr/>
        </p:nvGrpSpPr>
        <p:grpSpPr>
          <a:xfrm>
            <a:off x="6567822" y="1416261"/>
            <a:ext cx="1344268" cy="2032933"/>
            <a:chOff x="5208932" y="1396066"/>
            <a:chExt cx="1344268" cy="2032933"/>
          </a:xfrm>
        </p:grpSpPr>
        <p:sp>
          <p:nvSpPr>
            <p:cNvPr id="9" name="Rounded Rectangle 8"/>
            <p:cNvSpPr/>
            <p:nvPr/>
          </p:nvSpPr>
          <p:spPr bwMode="auto">
            <a:xfrm>
              <a:off x="5208932" y="1396066"/>
              <a:ext cx="1344268" cy="2032933"/>
            </a:xfrm>
            <a:prstGeom prst="roundRect">
              <a:avLst/>
            </a:prstGeom>
            <a:ln w="12700">
              <a:solidFill>
                <a:schemeClr val="tx1"/>
              </a:solidFill>
              <a:headEnd/>
              <a:tailEnd/>
            </a:ln>
          </p:spPr>
          <p:style>
            <a:lnRef idx="2">
              <a:schemeClr val="dk1"/>
            </a:lnRef>
            <a:fillRef idx="1">
              <a:schemeClr val="lt1"/>
            </a:fillRef>
            <a:effectRef idx="0">
              <a:schemeClr val="dk1"/>
            </a:effectRef>
            <a:fontRef idx="minor">
              <a:schemeClr val="dk1"/>
            </a:fontRef>
          </p:style>
          <p:txBody>
            <a:bodyPr wrap="square" anchor="b"/>
            <a:lstStyle/>
            <a:p>
              <a:pPr algn="ctr"/>
              <a:r>
                <a:rPr lang="en-SG" sz="1800" b="0" dirty="0">
                  <a:solidFill>
                    <a:schemeClr val="tx1"/>
                  </a:solidFill>
                  <a:latin typeface="Tahoma" pitchFamily="34" charset="0"/>
                </a:rPr>
                <a:t>Images </a:t>
              </a:r>
            </a:p>
          </p:txBody>
        </p:sp>
        <p:pic>
          <p:nvPicPr>
            <p:cNvPr id="10" name="Picture 9" descr="Ubuntu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8642" y="2605594"/>
              <a:ext cx="399015" cy="399015"/>
            </a:xfrm>
            <a:prstGeom prst="rect">
              <a:avLst/>
            </a:prstGeom>
          </p:spPr>
        </p:pic>
        <p:pic>
          <p:nvPicPr>
            <p:cNvPr id="11" name="Picture 10" descr="Python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264" y="2073751"/>
              <a:ext cx="490802" cy="490802"/>
            </a:xfrm>
            <a:prstGeom prst="rect">
              <a:avLst/>
            </a:prstGeom>
          </p:spPr>
        </p:pic>
        <p:pic>
          <p:nvPicPr>
            <p:cNvPr id="12" name="Picture 11" descr="Python Flask logo"/>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0" y="1519598"/>
              <a:ext cx="1148870" cy="449678"/>
            </a:xfrm>
            <a:prstGeom prst="rect">
              <a:avLst/>
            </a:prstGeom>
          </p:spPr>
        </p:pic>
        <p:pic>
          <p:nvPicPr>
            <p:cNvPr id="13" name="Picture 12" descr="Anaconda log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3231" y="2121677"/>
              <a:ext cx="401834" cy="401834"/>
            </a:xfrm>
            <a:prstGeom prst="rect">
              <a:avLst/>
            </a:prstGeom>
          </p:spPr>
        </p:pic>
      </p:grpSp>
      <p:grpSp>
        <p:nvGrpSpPr>
          <p:cNvPr id="28" name="Group 27"/>
          <p:cNvGrpSpPr/>
          <p:nvPr/>
        </p:nvGrpSpPr>
        <p:grpSpPr>
          <a:xfrm>
            <a:off x="3611294" y="1840651"/>
            <a:ext cx="1206125" cy="1608543"/>
            <a:chOff x="3611294" y="1840651"/>
            <a:chExt cx="1206125" cy="1608543"/>
          </a:xfrm>
        </p:grpSpPr>
        <p:sp>
          <p:nvSpPr>
            <p:cNvPr id="14" name="TextBox 13"/>
            <p:cNvSpPr txBox="1"/>
            <p:nvPr/>
          </p:nvSpPr>
          <p:spPr>
            <a:xfrm>
              <a:off x="3611294" y="1840651"/>
              <a:ext cx="1206125" cy="1608543"/>
            </a:xfrm>
            <a:prstGeom prst="rect">
              <a:avLst/>
            </a:prstGeom>
            <a:ln w="12700"/>
          </p:spPr>
          <p:style>
            <a:lnRef idx="2">
              <a:schemeClr val="dk1"/>
            </a:lnRef>
            <a:fillRef idx="1">
              <a:schemeClr val="lt1"/>
            </a:fillRef>
            <a:effectRef idx="0">
              <a:schemeClr val="dk1"/>
            </a:effectRef>
            <a:fontRef idx="minor">
              <a:schemeClr val="dk1"/>
            </a:fontRef>
          </p:style>
          <p:txBody>
            <a:bodyPr wrap="square" rtlCol="0">
              <a:noAutofit/>
            </a:bodyPr>
            <a:lstStyle/>
            <a:p>
              <a:pPr algn="ctr"/>
              <a:r>
                <a:rPr lang="en-SG" sz="1600" b="0" dirty="0">
                  <a:solidFill>
                    <a:schemeClr val="tx1"/>
                  </a:solidFill>
                </a:rPr>
                <a:t>container 1</a:t>
              </a:r>
            </a:p>
          </p:txBody>
        </p:sp>
        <p:sp>
          <p:nvSpPr>
            <p:cNvPr id="18" name="Rectangle 17"/>
            <p:cNvSpPr/>
            <p:nvPr/>
          </p:nvSpPr>
          <p:spPr bwMode="auto">
            <a:xfrm>
              <a:off x="3802236" y="2307508"/>
              <a:ext cx="811169" cy="425199"/>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SG" sz="1800" b="0" dirty="0">
                  <a:solidFill>
                    <a:schemeClr val="tx1"/>
                  </a:solidFill>
                  <a:latin typeface="Tahoma" pitchFamily="34" charset="0"/>
                </a:rPr>
                <a:t>App 1</a:t>
              </a:r>
            </a:p>
          </p:txBody>
        </p:sp>
        <p:sp>
          <p:nvSpPr>
            <p:cNvPr id="19" name="Rectangle 18"/>
            <p:cNvSpPr/>
            <p:nvPr/>
          </p:nvSpPr>
          <p:spPr bwMode="auto">
            <a:xfrm>
              <a:off x="3802235" y="2778383"/>
              <a:ext cx="811169" cy="424983"/>
            </a:xfrm>
            <a:prstGeom prst="rect">
              <a:avLst/>
            </a:prstGeom>
            <a:solidFill>
              <a:srgbClr val="C0C0C0"/>
            </a:solidFill>
            <a:ln w="9525" algn="ctr">
              <a:solidFill>
                <a:schemeClr val="tx1"/>
              </a:solidFill>
              <a:miter lim="800000"/>
              <a:headEnd/>
              <a:tailEnd/>
            </a:ln>
          </p:spPr>
          <p:txBody>
            <a:bodyPr wrap="square" anchor="ctr"/>
            <a:lstStyle/>
            <a:p>
              <a:pPr algn="ctr"/>
              <a:r>
                <a:rPr lang="en-SG" sz="1800" b="0" dirty="0">
                  <a:solidFill>
                    <a:schemeClr val="tx1"/>
                  </a:solidFill>
                </a:rPr>
                <a:t>Libs 1</a:t>
              </a:r>
            </a:p>
          </p:txBody>
        </p:sp>
      </p:grpSp>
      <p:grpSp>
        <p:nvGrpSpPr>
          <p:cNvPr id="29" name="Group 28"/>
          <p:cNvGrpSpPr/>
          <p:nvPr/>
        </p:nvGrpSpPr>
        <p:grpSpPr>
          <a:xfrm>
            <a:off x="5089558" y="1840651"/>
            <a:ext cx="1206125" cy="1608543"/>
            <a:chOff x="5089558" y="1840651"/>
            <a:chExt cx="1206125" cy="1608543"/>
          </a:xfrm>
        </p:grpSpPr>
        <p:sp>
          <p:nvSpPr>
            <p:cNvPr id="20" name="TextBox 19"/>
            <p:cNvSpPr txBox="1"/>
            <p:nvPr/>
          </p:nvSpPr>
          <p:spPr>
            <a:xfrm>
              <a:off x="5089558" y="1840651"/>
              <a:ext cx="1206125" cy="1608543"/>
            </a:xfrm>
            <a:prstGeom prst="rect">
              <a:avLst/>
            </a:prstGeom>
            <a:ln w="12700"/>
          </p:spPr>
          <p:style>
            <a:lnRef idx="2">
              <a:schemeClr val="dk1"/>
            </a:lnRef>
            <a:fillRef idx="1">
              <a:schemeClr val="lt1"/>
            </a:fillRef>
            <a:effectRef idx="0">
              <a:schemeClr val="dk1"/>
            </a:effectRef>
            <a:fontRef idx="minor">
              <a:schemeClr val="dk1"/>
            </a:fontRef>
          </p:style>
          <p:txBody>
            <a:bodyPr wrap="square" rtlCol="0">
              <a:noAutofit/>
            </a:bodyPr>
            <a:lstStyle/>
            <a:p>
              <a:pPr algn="ctr"/>
              <a:r>
                <a:rPr lang="en-SG" sz="1600" b="0" dirty="0">
                  <a:solidFill>
                    <a:schemeClr val="tx1"/>
                  </a:solidFill>
                </a:rPr>
                <a:t>container 2</a:t>
              </a:r>
            </a:p>
          </p:txBody>
        </p:sp>
        <p:sp>
          <p:nvSpPr>
            <p:cNvPr id="21" name="Rectangle 20"/>
            <p:cNvSpPr/>
            <p:nvPr/>
          </p:nvSpPr>
          <p:spPr bwMode="auto">
            <a:xfrm>
              <a:off x="5280500" y="2307508"/>
              <a:ext cx="811169" cy="425199"/>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SG" sz="1800" b="0" dirty="0">
                  <a:solidFill>
                    <a:schemeClr val="tx1"/>
                  </a:solidFill>
                  <a:latin typeface="Tahoma" pitchFamily="34" charset="0"/>
                </a:rPr>
                <a:t>App 2</a:t>
              </a:r>
            </a:p>
          </p:txBody>
        </p:sp>
        <p:sp>
          <p:nvSpPr>
            <p:cNvPr id="22" name="Rectangle 21"/>
            <p:cNvSpPr/>
            <p:nvPr/>
          </p:nvSpPr>
          <p:spPr bwMode="auto">
            <a:xfrm>
              <a:off x="5280499" y="2778383"/>
              <a:ext cx="811169" cy="424983"/>
            </a:xfrm>
            <a:prstGeom prst="rect">
              <a:avLst/>
            </a:prstGeom>
            <a:solidFill>
              <a:srgbClr val="C0C0C0"/>
            </a:solidFill>
            <a:ln w="9525" algn="ctr">
              <a:solidFill>
                <a:schemeClr val="tx1"/>
              </a:solidFill>
              <a:miter lim="800000"/>
              <a:headEnd/>
              <a:tailEnd/>
            </a:ln>
          </p:spPr>
          <p:txBody>
            <a:bodyPr wrap="square" anchor="ctr"/>
            <a:lstStyle/>
            <a:p>
              <a:pPr algn="ctr"/>
              <a:r>
                <a:rPr lang="en-SG" sz="1800" b="0" dirty="0">
                  <a:solidFill>
                    <a:schemeClr val="tx1"/>
                  </a:solidFill>
                </a:rPr>
                <a:t>Libs 2</a:t>
              </a:r>
            </a:p>
          </p:txBody>
        </p:sp>
      </p:grpSp>
      <p:grpSp>
        <p:nvGrpSpPr>
          <p:cNvPr id="27" name="Group 26"/>
          <p:cNvGrpSpPr/>
          <p:nvPr/>
        </p:nvGrpSpPr>
        <p:grpSpPr>
          <a:xfrm>
            <a:off x="904458" y="3514116"/>
            <a:ext cx="811170" cy="895858"/>
            <a:chOff x="930962" y="3515125"/>
            <a:chExt cx="811170" cy="895858"/>
          </a:xfrm>
        </p:grpSpPr>
        <p:sp>
          <p:nvSpPr>
            <p:cNvPr id="23" name="Rectangle 22"/>
            <p:cNvSpPr/>
            <p:nvPr/>
          </p:nvSpPr>
          <p:spPr bwMode="auto">
            <a:xfrm>
              <a:off x="930963" y="3515125"/>
              <a:ext cx="811169" cy="425199"/>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SG" sz="1800" b="0" dirty="0">
                  <a:solidFill>
                    <a:schemeClr val="tx1"/>
                  </a:solidFill>
                  <a:latin typeface="Tahoma" pitchFamily="34" charset="0"/>
                </a:rPr>
                <a:t>App X</a:t>
              </a:r>
            </a:p>
          </p:txBody>
        </p:sp>
        <p:sp>
          <p:nvSpPr>
            <p:cNvPr id="24" name="Rectangle 23"/>
            <p:cNvSpPr/>
            <p:nvPr/>
          </p:nvSpPr>
          <p:spPr bwMode="auto">
            <a:xfrm>
              <a:off x="930962" y="3986000"/>
              <a:ext cx="811169" cy="424983"/>
            </a:xfrm>
            <a:prstGeom prst="rect">
              <a:avLst/>
            </a:prstGeom>
            <a:solidFill>
              <a:srgbClr val="C0C0C0"/>
            </a:solidFill>
            <a:ln w="9525" algn="ctr">
              <a:solidFill>
                <a:schemeClr val="tx1"/>
              </a:solidFill>
              <a:miter lim="800000"/>
              <a:headEnd/>
              <a:tailEnd/>
            </a:ln>
          </p:spPr>
          <p:txBody>
            <a:bodyPr wrap="square" anchor="ctr"/>
            <a:lstStyle/>
            <a:p>
              <a:pPr algn="ctr"/>
              <a:r>
                <a:rPr lang="en-SG" sz="1800" b="0" dirty="0">
                  <a:solidFill>
                    <a:schemeClr val="tx1"/>
                  </a:solidFill>
                </a:rPr>
                <a:t>Libs X</a:t>
              </a:r>
            </a:p>
          </p:txBody>
        </p:sp>
      </p:grpSp>
      <p:grpSp>
        <p:nvGrpSpPr>
          <p:cNvPr id="25" name="Group 24"/>
          <p:cNvGrpSpPr/>
          <p:nvPr/>
        </p:nvGrpSpPr>
        <p:grpSpPr>
          <a:xfrm>
            <a:off x="1996228" y="2209800"/>
            <a:ext cx="1293984" cy="2200174"/>
            <a:chOff x="2133600" y="2215314"/>
            <a:chExt cx="1293984" cy="2200174"/>
          </a:xfrm>
        </p:grpSpPr>
        <p:sp>
          <p:nvSpPr>
            <p:cNvPr id="26" name="Rectangle 25"/>
            <p:cNvSpPr/>
            <p:nvPr/>
          </p:nvSpPr>
          <p:spPr bwMode="auto">
            <a:xfrm>
              <a:off x="2133600" y="2215314"/>
              <a:ext cx="1293984" cy="2200174"/>
            </a:xfrm>
            <a:prstGeom prst="rect">
              <a:avLst/>
            </a:prstGeom>
            <a:ln w="127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SG" sz="1600" b="0" i="0" u="none" strike="noStrike" cap="none" normalizeH="0" baseline="0" dirty="0">
                  <a:ln>
                    <a:noFill/>
                  </a:ln>
                  <a:solidFill>
                    <a:schemeClr val="tx1"/>
                  </a:solidFill>
                  <a:effectLst/>
                  <a:latin typeface="Tahoma" pitchFamily="34" charset="0"/>
                </a:rPr>
                <a:t>CMD </a:t>
              </a:r>
            </a:p>
            <a:p>
              <a:pPr marL="0" marR="0" indent="0" algn="ctr" defTabSz="914400" rtl="0" eaLnBrk="1" fontAlgn="base" latinLnBrk="0" hangingPunct="1">
                <a:lnSpc>
                  <a:spcPct val="100000"/>
                </a:lnSpc>
                <a:spcBef>
                  <a:spcPct val="0"/>
                </a:spcBef>
                <a:spcAft>
                  <a:spcPct val="0"/>
                </a:spcAft>
                <a:buClrTx/>
                <a:buSzTx/>
                <a:buFontTx/>
                <a:buNone/>
                <a:tabLst/>
              </a:pPr>
              <a:r>
                <a:rPr kumimoji="0" lang="en-SG" sz="1600" b="0" i="0" u="none" strike="noStrike" cap="none" normalizeH="0" baseline="0" dirty="0" err="1">
                  <a:ln>
                    <a:noFill/>
                  </a:ln>
                  <a:solidFill>
                    <a:schemeClr val="tx1"/>
                  </a:solidFill>
                  <a:effectLst/>
                  <a:latin typeface="Tahoma" pitchFamily="34" charset="0"/>
                </a:rPr>
                <a:t>docker</a:t>
              </a:r>
              <a:r>
                <a:rPr kumimoji="0" lang="en-SG" sz="1600" b="0" i="0" u="none" strike="noStrike" cap="none" normalizeH="0" baseline="0" dirty="0">
                  <a:ln>
                    <a:noFill/>
                  </a:ln>
                  <a:solidFill>
                    <a:schemeClr val="tx1"/>
                  </a:solidFill>
                  <a:effectLst/>
                  <a:latin typeface="Tahoma" pitchFamily="34" charset="0"/>
                </a:rPr>
                <a:t> build</a:t>
              </a:r>
            </a:p>
            <a:p>
              <a:pPr marL="0" marR="0" indent="0" algn="ctr" defTabSz="914400" rtl="0" eaLnBrk="1" fontAlgn="base" latinLnBrk="0" hangingPunct="1">
                <a:lnSpc>
                  <a:spcPct val="100000"/>
                </a:lnSpc>
                <a:spcBef>
                  <a:spcPct val="0"/>
                </a:spcBef>
                <a:spcAft>
                  <a:spcPct val="0"/>
                </a:spcAft>
                <a:buClrTx/>
                <a:buSzTx/>
                <a:buFontTx/>
                <a:buNone/>
                <a:tabLst/>
              </a:pPr>
              <a:r>
                <a:rPr lang="en-SG" sz="1600" b="0" dirty="0" err="1">
                  <a:solidFill>
                    <a:schemeClr val="tx1"/>
                  </a:solidFill>
                  <a:latin typeface="Tahoma" pitchFamily="34" charset="0"/>
                </a:rPr>
                <a:t>docker</a:t>
              </a:r>
              <a:r>
                <a:rPr lang="en-SG" sz="1600" b="0" dirty="0">
                  <a:solidFill>
                    <a:schemeClr val="tx1"/>
                  </a:solidFill>
                  <a:latin typeface="Tahoma" pitchFamily="34" charset="0"/>
                </a:rPr>
                <a:t> pull</a:t>
              </a:r>
            </a:p>
            <a:p>
              <a:pPr marL="0" marR="0" indent="0" algn="ctr" defTabSz="914400" rtl="0" eaLnBrk="1" fontAlgn="base" latinLnBrk="0" hangingPunct="1">
                <a:lnSpc>
                  <a:spcPct val="100000"/>
                </a:lnSpc>
                <a:spcBef>
                  <a:spcPct val="0"/>
                </a:spcBef>
                <a:spcAft>
                  <a:spcPct val="0"/>
                </a:spcAft>
                <a:buClrTx/>
                <a:buSzTx/>
                <a:buFontTx/>
                <a:buNone/>
                <a:tabLst/>
              </a:pPr>
              <a:r>
                <a:rPr lang="en-SG" sz="1600" b="0" dirty="0" err="1">
                  <a:solidFill>
                    <a:schemeClr val="tx1"/>
                  </a:solidFill>
                  <a:latin typeface="Tahoma" pitchFamily="34" charset="0"/>
                </a:rPr>
                <a:t>docker</a:t>
              </a:r>
              <a:r>
                <a:rPr lang="en-SG" sz="1600" b="0" dirty="0">
                  <a:solidFill>
                    <a:schemeClr val="tx1"/>
                  </a:solidFill>
                  <a:latin typeface="Tahoma" pitchFamily="34" charset="0"/>
                </a:rPr>
                <a:t> run</a:t>
              </a:r>
            </a:p>
            <a:p>
              <a:pPr marL="0" marR="0" indent="0" algn="ctr" defTabSz="914400" rtl="0" eaLnBrk="1" fontAlgn="base" latinLnBrk="0" hangingPunct="1">
                <a:lnSpc>
                  <a:spcPct val="100000"/>
                </a:lnSpc>
                <a:spcBef>
                  <a:spcPct val="0"/>
                </a:spcBef>
                <a:spcAft>
                  <a:spcPct val="0"/>
                </a:spcAft>
                <a:buClrTx/>
                <a:buSzTx/>
                <a:buFontTx/>
                <a:buNone/>
                <a:tabLst/>
              </a:pPr>
              <a:r>
                <a:rPr kumimoji="0" lang="en-SG" sz="1600" b="0" i="0" u="none" strike="noStrike" cap="none" normalizeH="0" baseline="0" dirty="0" err="1">
                  <a:ln>
                    <a:noFill/>
                  </a:ln>
                  <a:solidFill>
                    <a:schemeClr val="tx1"/>
                  </a:solidFill>
                  <a:effectLst/>
                  <a:latin typeface="Tahoma" pitchFamily="34" charset="0"/>
                </a:rPr>
                <a:t>docker</a:t>
              </a:r>
              <a:r>
                <a:rPr kumimoji="0" lang="en-SG" sz="1600" b="0" i="0" u="none" strike="noStrike" cap="none" normalizeH="0" dirty="0">
                  <a:ln>
                    <a:noFill/>
                  </a:ln>
                  <a:solidFill>
                    <a:schemeClr val="tx1"/>
                  </a:solidFill>
                  <a:effectLst/>
                  <a:latin typeface="Tahoma" pitchFamily="34" charset="0"/>
                </a:rPr>
                <a:t> </a:t>
              </a:r>
              <a:r>
                <a:rPr kumimoji="0" lang="en-SG" sz="1600" b="0" i="0" u="none" strike="noStrike" cap="none" normalizeH="0" dirty="0" err="1">
                  <a:ln>
                    <a:noFill/>
                  </a:ln>
                  <a:solidFill>
                    <a:schemeClr val="tx1"/>
                  </a:solidFill>
                  <a:effectLst/>
                  <a:latin typeface="Tahoma" pitchFamily="34" charset="0"/>
                </a:rPr>
                <a:t>rm</a:t>
              </a:r>
              <a:endParaRPr kumimoji="0" lang="en-SG" sz="1600" b="0" i="0" u="none" strike="noStrike" cap="none" normalizeH="0" dirty="0">
                <a:ln>
                  <a:noFill/>
                </a:ln>
                <a:solidFill>
                  <a:schemeClr val="tx1"/>
                </a:solidFill>
                <a:effectLst/>
                <a:latin typeface="Tahoma"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SG" sz="1600" b="0" baseline="0" dirty="0">
                  <a:solidFill>
                    <a:schemeClr val="tx1"/>
                  </a:solidFill>
                  <a:latin typeface="Tahoma" pitchFamily="34" charset="0"/>
                </a:rPr>
                <a:t>…</a:t>
              </a:r>
            </a:p>
            <a:p>
              <a:pPr marL="0" marR="0" indent="0" algn="ctr" defTabSz="914400" rtl="0" eaLnBrk="1" fontAlgn="base" latinLnBrk="0" hangingPunct="1">
                <a:lnSpc>
                  <a:spcPct val="100000"/>
                </a:lnSpc>
                <a:spcBef>
                  <a:spcPct val="0"/>
                </a:spcBef>
                <a:spcAft>
                  <a:spcPct val="0"/>
                </a:spcAft>
                <a:buClrTx/>
                <a:buSzTx/>
                <a:buFontTx/>
                <a:buNone/>
                <a:tabLst/>
              </a:pPr>
              <a:endParaRPr kumimoji="0" lang="en-SG" sz="1600" b="0" i="0" u="none" strike="noStrike" cap="none" normalizeH="0" dirty="0">
                <a:ln>
                  <a:noFill/>
                </a:ln>
                <a:solidFill>
                  <a:schemeClr val="tx1"/>
                </a:solidFill>
                <a:effectLst/>
                <a:latin typeface="Tahoma"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SG" sz="1400" b="0" baseline="0" dirty="0">
                  <a:solidFill>
                    <a:schemeClr val="tx1"/>
                  </a:solidFill>
                  <a:latin typeface="Tahoma" pitchFamily="34" charset="0"/>
                </a:rPr>
                <a:t>Docker Client</a:t>
              </a:r>
              <a:endParaRPr kumimoji="0" lang="en-SG" sz="1400" b="0" i="0" u="none" strike="noStrike" cap="none" normalizeH="0" baseline="0" dirty="0">
                <a:ln>
                  <a:noFill/>
                </a:ln>
                <a:solidFill>
                  <a:schemeClr val="tx1"/>
                </a:solidFill>
                <a:effectLst/>
                <a:latin typeface="Tahoma" pitchFamily="34" charset="0"/>
              </a:endParaRPr>
            </a:p>
          </p:txBody>
        </p:sp>
        <p:pic>
          <p:nvPicPr>
            <p:cNvPr id="4098" name="Picture 2" descr="Command prompt icon (window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8172" y="231302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12" descr="docker icon white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67951" y="3798347"/>
            <a:ext cx="700050" cy="503087"/>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urved Connector 32"/>
          <p:cNvCxnSpPr>
            <a:stCxn id="9" idx="2"/>
            <a:endCxn id="20" idx="2"/>
          </p:cNvCxnSpPr>
          <p:nvPr/>
        </p:nvCxnSpPr>
        <p:spPr bwMode="auto">
          <a:xfrm rot="5400000">
            <a:off x="6466289" y="2675527"/>
            <a:ext cx="12700" cy="1547335"/>
          </a:xfrm>
          <a:prstGeom prst="curvedConnector3">
            <a:avLst>
              <a:gd name="adj1" fmla="val 2008677"/>
            </a:avLst>
          </a:prstGeom>
          <a:noFill/>
          <a:ln w="9525" cap="flat" cmpd="sng" algn="ctr">
            <a:solidFill>
              <a:schemeClr val="tx1"/>
            </a:solidFill>
            <a:prstDash val="dash"/>
            <a:round/>
            <a:headEnd type="none" w="med" len="med"/>
            <a:tailEnd type="triangle" w="med" len="med"/>
          </a:ln>
          <a:effectLst/>
        </p:spPr>
      </p:cxnSp>
      <p:cxnSp>
        <p:nvCxnSpPr>
          <p:cNvPr id="34" name="Curved Connector 33"/>
          <p:cNvCxnSpPr>
            <a:stCxn id="5" idx="2"/>
            <a:endCxn id="26" idx="2"/>
          </p:cNvCxnSpPr>
          <p:nvPr/>
        </p:nvCxnSpPr>
        <p:spPr bwMode="auto">
          <a:xfrm rot="5400000" flipH="1">
            <a:off x="4182953" y="2870242"/>
            <a:ext cx="5513" cy="3084979"/>
          </a:xfrm>
          <a:prstGeom prst="curvedConnector3">
            <a:avLst>
              <a:gd name="adj1" fmla="val -4146563"/>
            </a:avLst>
          </a:prstGeom>
          <a:noFill/>
          <a:ln w="9525" cap="flat" cmpd="sng" algn="ctr">
            <a:solidFill>
              <a:schemeClr val="tx1"/>
            </a:solidFill>
            <a:prstDash val="dash"/>
            <a:round/>
            <a:headEnd type="triangle" w="med" len="med"/>
            <a:tailEnd type="triangle" w="med" len="med"/>
          </a:ln>
          <a:effectLst/>
        </p:spPr>
      </p:cxnSp>
      <p:cxnSp>
        <p:nvCxnSpPr>
          <p:cNvPr id="47" name="Curved Connector 46"/>
          <p:cNvCxnSpPr>
            <a:stCxn id="9" idx="2"/>
            <a:endCxn id="14" idx="2"/>
          </p:cNvCxnSpPr>
          <p:nvPr/>
        </p:nvCxnSpPr>
        <p:spPr bwMode="auto">
          <a:xfrm rot="5400000">
            <a:off x="5727157" y="1936395"/>
            <a:ext cx="12700" cy="3025599"/>
          </a:xfrm>
          <a:prstGeom prst="curvedConnector3">
            <a:avLst>
              <a:gd name="adj1" fmla="val 2269567"/>
            </a:avLst>
          </a:prstGeom>
          <a:noFill/>
          <a:ln w="9525" cap="flat" cmpd="sng" algn="ctr">
            <a:solidFill>
              <a:schemeClr val="tx1"/>
            </a:solidFill>
            <a:prstDash val="dash"/>
            <a:round/>
            <a:headEnd type="none" w="med" len="med"/>
            <a:tailEnd type="triangle" w="med" len="med"/>
          </a:ln>
          <a:effectLst/>
        </p:spPr>
      </p:cxnSp>
      <p:cxnSp>
        <p:nvCxnSpPr>
          <p:cNvPr id="52" name="Curved Connector 51"/>
          <p:cNvCxnSpPr>
            <a:stCxn id="26" idx="2"/>
            <a:endCxn id="24" idx="2"/>
          </p:cNvCxnSpPr>
          <p:nvPr/>
        </p:nvCxnSpPr>
        <p:spPr bwMode="auto">
          <a:xfrm rot="5400000">
            <a:off x="1976632" y="3743386"/>
            <a:ext cx="12700" cy="1333177"/>
          </a:xfrm>
          <a:prstGeom prst="curvedConnector3">
            <a:avLst>
              <a:gd name="adj1" fmla="val 1800000"/>
            </a:avLst>
          </a:prstGeom>
          <a:noFill/>
          <a:ln w="9525" cap="flat" cmpd="sng" algn="ctr">
            <a:solidFill>
              <a:schemeClr val="tx1"/>
            </a:solidFill>
            <a:prstDash val="dash"/>
            <a:round/>
            <a:headEnd type="triangle" w="med" len="med"/>
            <a:tailEnd type="triangle" w="med" len="med"/>
          </a:ln>
          <a:effectLst/>
        </p:spPr>
      </p:cxnSp>
      <p:cxnSp>
        <p:nvCxnSpPr>
          <p:cNvPr id="56" name="Curved Connector 55"/>
          <p:cNvCxnSpPr>
            <a:stCxn id="5" idx="2"/>
            <a:endCxn id="24" idx="2"/>
          </p:cNvCxnSpPr>
          <p:nvPr/>
        </p:nvCxnSpPr>
        <p:spPr bwMode="auto">
          <a:xfrm rot="5400000" flipH="1">
            <a:off x="3516364" y="2203653"/>
            <a:ext cx="5513" cy="4418156"/>
          </a:xfrm>
          <a:prstGeom prst="curvedConnector3">
            <a:avLst>
              <a:gd name="adj1" fmla="val -5228315"/>
            </a:avLst>
          </a:prstGeom>
          <a:noFill/>
          <a:ln w="9525" cap="flat" cmpd="sng" algn="ctr">
            <a:solidFill>
              <a:schemeClr val="tx1"/>
            </a:solidFill>
            <a:prstDash val="dash"/>
            <a:round/>
            <a:headEnd type="triangle" w="med" len="med"/>
            <a:tailEnd type="triangle" w="med" len="med"/>
          </a:ln>
          <a:effectLst/>
        </p:spPr>
      </p:cxnSp>
      <p:cxnSp>
        <p:nvCxnSpPr>
          <p:cNvPr id="60" name="Curved Connector 59"/>
          <p:cNvCxnSpPr>
            <a:stCxn id="20" idx="2"/>
            <a:endCxn id="14" idx="2"/>
          </p:cNvCxnSpPr>
          <p:nvPr/>
        </p:nvCxnSpPr>
        <p:spPr bwMode="auto">
          <a:xfrm rot="5400000">
            <a:off x="4953489" y="2710062"/>
            <a:ext cx="12700" cy="1478264"/>
          </a:xfrm>
          <a:prstGeom prst="curvedConnector3">
            <a:avLst>
              <a:gd name="adj1" fmla="val 2008701"/>
            </a:avLst>
          </a:prstGeom>
          <a:noFill/>
          <a:ln w="9525" cap="flat" cmpd="sng" algn="ctr">
            <a:solidFill>
              <a:schemeClr val="tx1"/>
            </a:solidFill>
            <a:prstDash val="dash"/>
            <a:round/>
            <a:headEnd type="triangle" w="med" len="med"/>
            <a:tailEnd type="triangle" w="med" len="med"/>
          </a:ln>
          <a:effectLst/>
        </p:spPr>
      </p:cxnSp>
    </p:spTree>
    <p:extLst>
      <p:ext uri="{BB962C8B-B14F-4D97-AF65-F5344CB8AC3E}">
        <p14:creationId xmlns:p14="http://schemas.microsoft.com/office/powerpoint/2010/main" val="321279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4"/>
          </p:nvPr>
        </p:nvSpPr>
        <p:spPr>
          <a:xfrm>
            <a:off x="8451850" y="6640513"/>
            <a:ext cx="352425" cy="22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C69200"/>
                </a:solidFill>
                <a:latin typeface="Tahoma" pitchFamily="34" charset="0"/>
              </a:defRPr>
            </a:lvl1pPr>
            <a:lvl2pPr marL="742950" indent="-285750" eaLnBrk="0" hangingPunct="0">
              <a:defRPr sz="2800" b="1">
                <a:solidFill>
                  <a:srgbClr val="C69200"/>
                </a:solidFill>
                <a:latin typeface="Tahoma" pitchFamily="34" charset="0"/>
              </a:defRPr>
            </a:lvl2pPr>
            <a:lvl3pPr marL="1143000" indent="-228600" eaLnBrk="0" hangingPunct="0">
              <a:defRPr sz="2800" b="1">
                <a:solidFill>
                  <a:srgbClr val="C69200"/>
                </a:solidFill>
                <a:latin typeface="Tahoma" pitchFamily="34" charset="0"/>
              </a:defRPr>
            </a:lvl3pPr>
            <a:lvl4pPr marL="1600200" indent="-228600" eaLnBrk="0" hangingPunct="0">
              <a:defRPr sz="2800" b="1">
                <a:solidFill>
                  <a:srgbClr val="C69200"/>
                </a:solidFill>
                <a:latin typeface="Tahoma" pitchFamily="34" charset="0"/>
              </a:defRPr>
            </a:lvl4pPr>
            <a:lvl5pPr marL="2057400" indent="-228600" eaLnBrk="0" hangingPunct="0">
              <a:defRPr sz="2800" b="1">
                <a:solidFill>
                  <a:srgbClr val="C69200"/>
                </a:solidFill>
                <a:latin typeface="Tahoma" pitchFamily="34" charset="0"/>
              </a:defRPr>
            </a:lvl5pPr>
            <a:lvl6pPr marL="2514600" indent="-228600" eaLnBrk="0" fontAlgn="base" hangingPunct="0">
              <a:spcBef>
                <a:spcPct val="0"/>
              </a:spcBef>
              <a:spcAft>
                <a:spcPct val="0"/>
              </a:spcAft>
              <a:defRPr sz="2800" b="1">
                <a:solidFill>
                  <a:srgbClr val="C69200"/>
                </a:solidFill>
                <a:latin typeface="Tahoma" pitchFamily="34" charset="0"/>
              </a:defRPr>
            </a:lvl6pPr>
            <a:lvl7pPr marL="2971800" indent="-228600" eaLnBrk="0" fontAlgn="base" hangingPunct="0">
              <a:spcBef>
                <a:spcPct val="0"/>
              </a:spcBef>
              <a:spcAft>
                <a:spcPct val="0"/>
              </a:spcAft>
              <a:defRPr sz="2800" b="1">
                <a:solidFill>
                  <a:srgbClr val="C69200"/>
                </a:solidFill>
                <a:latin typeface="Tahoma" pitchFamily="34" charset="0"/>
              </a:defRPr>
            </a:lvl7pPr>
            <a:lvl8pPr marL="3429000" indent="-228600" eaLnBrk="0" fontAlgn="base" hangingPunct="0">
              <a:spcBef>
                <a:spcPct val="0"/>
              </a:spcBef>
              <a:spcAft>
                <a:spcPct val="0"/>
              </a:spcAft>
              <a:defRPr sz="2800" b="1">
                <a:solidFill>
                  <a:srgbClr val="C69200"/>
                </a:solidFill>
                <a:latin typeface="Tahoma" pitchFamily="34" charset="0"/>
              </a:defRPr>
            </a:lvl8pPr>
            <a:lvl9pPr marL="3886200" indent="-228600" eaLnBrk="0" fontAlgn="base" hangingPunct="0">
              <a:spcBef>
                <a:spcPct val="0"/>
              </a:spcBef>
              <a:spcAft>
                <a:spcPct val="0"/>
              </a:spcAft>
              <a:defRPr sz="2800" b="1">
                <a:solidFill>
                  <a:srgbClr val="C69200"/>
                </a:solidFill>
                <a:latin typeface="Tahoma" pitchFamily="34" charset="0"/>
              </a:defRPr>
            </a:lvl9pPr>
          </a:lstStyle>
          <a:p>
            <a:pPr eaLnBrk="1" hangingPunct="1"/>
            <a:fld id="{C303C253-AA3B-4A37-AB6F-6291A99B06BD}" type="slidenum">
              <a:rPr lang="en-US" sz="800" smtClean="0">
                <a:solidFill>
                  <a:schemeClr val="tx1"/>
                </a:solidFill>
                <a:latin typeface="Arial" charset="0"/>
              </a:rPr>
              <a:pPr eaLnBrk="1" hangingPunct="1"/>
              <a:t>15</a:t>
            </a:fld>
            <a:endParaRPr lang="en-US" sz="800">
              <a:solidFill>
                <a:schemeClr val="tx1"/>
              </a:solidFill>
              <a:latin typeface="Arial" charset="0"/>
            </a:endParaRPr>
          </a:p>
        </p:txBody>
      </p:sp>
      <p:sp>
        <p:nvSpPr>
          <p:cNvPr id="9219" name="Rectangle 2"/>
          <p:cNvSpPr>
            <a:spLocks noGrp="1" noChangeArrowheads="1"/>
          </p:cNvSpPr>
          <p:nvPr>
            <p:ph type="title"/>
          </p:nvPr>
        </p:nvSpPr>
        <p:spPr/>
        <p:txBody>
          <a:bodyPr/>
          <a:lstStyle/>
          <a:p>
            <a:pPr eaLnBrk="1" hangingPunct="1"/>
            <a:r>
              <a:rPr lang="en-GB" dirty="0"/>
              <a:t>IP Address</a:t>
            </a:r>
          </a:p>
        </p:txBody>
      </p:sp>
      <p:sp>
        <p:nvSpPr>
          <p:cNvPr id="9220" name="Text Box 11"/>
          <p:cNvSpPr txBox="1">
            <a:spLocks noChangeArrowheads="1"/>
          </p:cNvSpPr>
          <p:nvPr/>
        </p:nvSpPr>
        <p:spPr bwMode="auto">
          <a:xfrm>
            <a:off x="762000" y="609600"/>
            <a:ext cx="133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9pPr>
          </a:lstStyle>
          <a:p>
            <a:pPr>
              <a:buClr>
                <a:srgbClr val="FFFFFF"/>
              </a:buClr>
            </a:pPr>
            <a:r>
              <a:rPr lang="en-GB" sz="2000" b="0">
                <a:solidFill>
                  <a:schemeClr val="tx1"/>
                </a:solidFill>
              </a:rPr>
              <a:t>Machine A</a:t>
            </a:r>
          </a:p>
        </p:txBody>
      </p:sp>
      <p:sp>
        <p:nvSpPr>
          <p:cNvPr id="9221" name="laptop"/>
          <p:cNvSpPr>
            <a:spLocks noEditPoints="1" noChangeArrowheads="1"/>
          </p:cNvSpPr>
          <p:nvPr/>
        </p:nvSpPr>
        <p:spPr bwMode="auto">
          <a:xfrm>
            <a:off x="869950" y="1057275"/>
            <a:ext cx="1285875" cy="757238"/>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GB"/>
          </a:p>
        </p:txBody>
      </p:sp>
      <p:sp>
        <p:nvSpPr>
          <p:cNvPr id="9222" name="Text Box 17"/>
          <p:cNvSpPr txBox="1">
            <a:spLocks noChangeArrowheads="1"/>
          </p:cNvSpPr>
          <p:nvPr/>
        </p:nvSpPr>
        <p:spPr bwMode="auto">
          <a:xfrm>
            <a:off x="6781800" y="609600"/>
            <a:ext cx="1330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9pPr>
          </a:lstStyle>
          <a:p>
            <a:pPr>
              <a:buClr>
                <a:srgbClr val="FFFFFF"/>
              </a:buClr>
            </a:pPr>
            <a:r>
              <a:rPr lang="en-GB" sz="2000" b="0">
                <a:solidFill>
                  <a:schemeClr val="tx1"/>
                </a:solidFill>
              </a:rPr>
              <a:t>Machine B</a:t>
            </a:r>
          </a:p>
        </p:txBody>
      </p:sp>
      <p:sp>
        <p:nvSpPr>
          <p:cNvPr id="9223" name="laptop"/>
          <p:cNvSpPr>
            <a:spLocks noEditPoints="1" noChangeArrowheads="1"/>
          </p:cNvSpPr>
          <p:nvPr/>
        </p:nvSpPr>
        <p:spPr bwMode="auto">
          <a:xfrm>
            <a:off x="6934200" y="1066800"/>
            <a:ext cx="1285875" cy="757238"/>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GB"/>
          </a:p>
        </p:txBody>
      </p:sp>
      <p:sp>
        <p:nvSpPr>
          <p:cNvPr id="9224" name="Text Box 19"/>
          <p:cNvSpPr txBox="1">
            <a:spLocks noChangeArrowheads="1"/>
          </p:cNvSpPr>
          <p:nvPr/>
        </p:nvSpPr>
        <p:spPr bwMode="auto">
          <a:xfrm>
            <a:off x="684213" y="6248400"/>
            <a:ext cx="133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9pPr>
          </a:lstStyle>
          <a:p>
            <a:pPr>
              <a:buClr>
                <a:srgbClr val="FFFFFF"/>
              </a:buClr>
            </a:pPr>
            <a:r>
              <a:rPr lang="en-GB" sz="2000" b="0">
                <a:solidFill>
                  <a:schemeClr val="tx1"/>
                </a:solidFill>
              </a:rPr>
              <a:t>Machine C</a:t>
            </a:r>
          </a:p>
        </p:txBody>
      </p:sp>
      <p:sp>
        <p:nvSpPr>
          <p:cNvPr id="9225" name="laptop"/>
          <p:cNvSpPr>
            <a:spLocks noEditPoints="1" noChangeArrowheads="1"/>
          </p:cNvSpPr>
          <p:nvPr/>
        </p:nvSpPr>
        <p:spPr bwMode="auto">
          <a:xfrm>
            <a:off x="762000" y="5562600"/>
            <a:ext cx="1285875" cy="757238"/>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GB"/>
          </a:p>
        </p:txBody>
      </p:sp>
      <p:sp>
        <p:nvSpPr>
          <p:cNvPr id="9226" name="Line 21"/>
          <p:cNvSpPr>
            <a:spLocks noChangeShapeType="1"/>
          </p:cNvSpPr>
          <p:nvPr/>
        </p:nvSpPr>
        <p:spPr bwMode="auto">
          <a:xfrm>
            <a:off x="1524000" y="18288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27" name="Line 22"/>
          <p:cNvSpPr>
            <a:spLocks noChangeShapeType="1"/>
          </p:cNvSpPr>
          <p:nvPr/>
        </p:nvSpPr>
        <p:spPr bwMode="auto">
          <a:xfrm>
            <a:off x="7696200" y="18288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29" name="Rectangle 25"/>
          <p:cNvSpPr>
            <a:spLocks noChangeArrowheads="1"/>
          </p:cNvSpPr>
          <p:nvPr/>
        </p:nvSpPr>
        <p:spPr bwMode="auto">
          <a:xfrm>
            <a:off x="2819400" y="2590800"/>
            <a:ext cx="1676400" cy="457200"/>
          </a:xfrm>
          <a:prstGeom prst="rect">
            <a:avLst/>
          </a:prstGeom>
          <a:solidFill>
            <a:srgbClr val="CCFFFF"/>
          </a:solidFill>
          <a:ln w="9525" algn="ctr">
            <a:solidFill>
              <a:schemeClr val="tx1"/>
            </a:solidFill>
            <a:miter lim="800000"/>
            <a:headEnd/>
            <a:tailEnd/>
          </a:ln>
        </p:spPr>
        <p:txBody>
          <a:bodyPr wrap="none" anchor="ctr"/>
          <a:lstStyle/>
          <a:p>
            <a:pPr algn="ctr"/>
            <a:r>
              <a:rPr lang="en-GB">
                <a:solidFill>
                  <a:schemeClr val="tx1"/>
                </a:solidFill>
              </a:rPr>
              <a:t>Gateway</a:t>
            </a:r>
          </a:p>
        </p:txBody>
      </p:sp>
      <p:sp>
        <p:nvSpPr>
          <p:cNvPr id="9230" name="Line 26"/>
          <p:cNvSpPr>
            <a:spLocks noChangeShapeType="1"/>
          </p:cNvSpPr>
          <p:nvPr/>
        </p:nvSpPr>
        <p:spPr bwMode="auto">
          <a:xfrm>
            <a:off x="3657600" y="2209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1" name="Line 27"/>
          <p:cNvSpPr>
            <a:spLocks noChangeShapeType="1"/>
          </p:cNvSpPr>
          <p:nvPr/>
        </p:nvSpPr>
        <p:spPr bwMode="auto">
          <a:xfrm>
            <a:off x="3657600" y="30480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2" name="Rectangle 28"/>
          <p:cNvSpPr>
            <a:spLocks noChangeArrowheads="1"/>
          </p:cNvSpPr>
          <p:nvPr/>
        </p:nvSpPr>
        <p:spPr bwMode="auto">
          <a:xfrm>
            <a:off x="2667000" y="4343400"/>
            <a:ext cx="1676400" cy="457200"/>
          </a:xfrm>
          <a:prstGeom prst="rect">
            <a:avLst/>
          </a:prstGeom>
          <a:solidFill>
            <a:srgbClr val="CCFFFF"/>
          </a:solidFill>
          <a:ln w="9525" algn="ctr">
            <a:solidFill>
              <a:schemeClr val="tx1"/>
            </a:solidFill>
            <a:miter lim="800000"/>
            <a:headEnd/>
            <a:tailEnd/>
          </a:ln>
        </p:spPr>
        <p:txBody>
          <a:bodyPr wrap="none" anchor="ctr"/>
          <a:lstStyle/>
          <a:p>
            <a:pPr algn="ctr"/>
            <a:r>
              <a:rPr lang="en-GB">
                <a:solidFill>
                  <a:schemeClr val="tx1"/>
                </a:solidFill>
              </a:rPr>
              <a:t>Gateway</a:t>
            </a:r>
          </a:p>
        </p:txBody>
      </p:sp>
      <p:sp>
        <p:nvSpPr>
          <p:cNvPr id="9233" name="Line 29"/>
          <p:cNvSpPr>
            <a:spLocks noChangeShapeType="1"/>
          </p:cNvSpPr>
          <p:nvPr/>
        </p:nvSpPr>
        <p:spPr bwMode="auto">
          <a:xfrm>
            <a:off x="3581400" y="3962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4" name="Line 32"/>
          <p:cNvSpPr>
            <a:spLocks noChangeShapeType="1"/>
          </p:cNvSpPr>
          <p:nvPr/>
        </p:nvSpPr>
        <p:spPr bwMode="auto">
          <a:xfrm>
            <a:off x="1524000" y="2209800"/>
            <a:ext cx="6172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5" name="Line 33"/>
          <p:cNvSpPr>
            <a:spLocks noChangeShapeType="1"/>
          </p:cNvSpPr>
          <p:nvPr/>
        </p:nvSpPr>
        <p:spPr bwMode="auto">
          <a:xfrm>
            <a:off x="1371600" y="5181600"/>
            <a:ext cx="6172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6" name="Line 34"/>
          <p:cNvSpPr>
            <a:spLocks noChangeShapeType="1"/>
          </p:cNvSpPr>
          <p:nvPr/>
        </p:nvSpPr>
        <p:spPr bwMode="auto">
          <a:xfrm>
            <a:off x="3581400" y="4800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7" name="Line 35"/>
          <p:cNvSpPr>
            <a:spLocks noChangeShapeType="1"/>
          </p:cNvSpPr>
          <p:nvPr/>
        </p:nvSpPr>
        <p:spPr bwMode="auto">
          <a:xfrm>
            <a:off x="1371600" y="51816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8" name="Text Box 36"/>
          <p:cNvSpPr txBox="1">
            <a:spLocks noChangeArrowheads="1"/>
          </p:cNvSpPr>
          <p:nvPr/>
        </p:nvSpPr>
        <p:spPr bwMode="auto">
          <a:xfrm>
            <a:off x="6856413" y="6248400"/>
            <a:ext cx="1354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9pPr>
          </a:lstStyle>
          <a:p>
            <a:pPr>
              <a:buClr>
                <a:srgbClr val="FFFFFF"/>
              </a:buClr>
            </a:pPr>
            <a:r>
              <a:rPr lang="en-GB" sz="2000" b="0">
                <a:solidFill>
                  <a:schemeClr val="tx1"/>
                </a:solidFill>
              </a:rPr>
              <a:t>Machine D</a:t>
            </a:r>
          </a:p>
        </p:txBody>
      </p:sp>
      <p:sp>
        <p:nvSpPr>
          <p:cNvPr id="9239" name="laptop"/>
          <p:cNvSpPr>
            <a:spLocks noEditPoints="1" noChangeArrowheads="1"/>
          </p:cNvSpPr>
          <p:nvPr/>
        </p:nvSpPr>
        <p:spPr bwMode="auto">
          <a:xfrm>
            <a:off x="6934200" y="5567363"/>
            <a:ext cx="1285875" cy="757237"/>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GB"/>
          </a:p>
        </p:txBody>
      </p:sp>
      <p:sp>
        <p:nvSpPr>
          <p:cNvPr id="9240" name="Line 38"/>
          <p:cNvSpPr>
            <a:spLocks noChangeShapeType="1"/>
          </p:cNvSpPr>
          <p:nvPr/>
        </p:nvSpPr>
        <p:spPr bwMode="auto">
          <a:xfrm>
            <a:off x="7543800" y="51816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2" name="Cloud 1"/>
          <p:cNvSpPr/>
          <p:nvPr/>
        </p:nvSpPr>
        <p:spPr bwMode="auto">
          <a:xfrm>
            <a:off x="1562113" y="3389872"/>
            <a:ext cx="4038573" cy="762685"/>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2400" b="0" dirty="0"/>
              <a:t>Internet/Network</a:t>
            </a:r>
            <a:endParaRPr kumimoji="0" lang="en-SG" sz="2400" b="1" i="0" u="none" strike="noStrike" cap="none" normalizeH="0" baseline="0" dirty="0">
              <a:ln>
                <a:noFill/>
              </a:ln>
              <a:solidFill>
                <a:srgbClr val="C69200"/>
              </a:solidFill>
              <a:effectLst/>
              <a:latin typeface="Tahoma" pitchFamily="34" charset="0"/>
            </a:endParaRPr>
          </a:p>
        </p:txBody>
      </p:sp>
      <p:sp>
        <p:nvSpPr>
          <p:cNvPr id="3" name="Rectangle 2">
            <a:extLst>
              <a:ext uri="{FF2B5EF4-FFF2-40B4-BE49-F238E27FC236}">
                <a16:creationId xmlns:a16="http://schemas.microsoft.com/office/drawing/2014/main" id="{3CB292B2-5F81-4F0F-9E95-F1DE262F76DA}"/>
              </a:ext>
            </a:extLst>
          </p:cNvPr>
          <p:cNvSpPr/>
          <p:nvPr/>
        </p:nvSpPr>
        <p:spPr bwMode="auto">
          <a:xfrm>
            <a:off x="762000" y="681042"/>
            <a:ext cx="7772392" cy="1600196"/>
          </a:xfrm>
          <a:prstGeom prst="rect">
            <a:avLst/>
          </a:prstGeom>
          <a:no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SG" sz="2000" dirty="0"/>
              <a:t>subnetwork</a:t>
            </a:r>
          </a:p>
          <a:p>
            <a:pPr algn="ctr"/>
            <a:r>
              <a:rPr lang="en-SG" sz="2000" dirty="0"/>
              <a:t>(private / internal / local network) </a:t>
            </a:r>
          </a:p>
        </p:txBody>
      </p:sp>
      <p:sp>
        <p:nvSpPr>
          <p:cNvPr id="27" name="Rectangle 26">
            <a:extLst>
              <a:ext uri="{FF2B5EF4-FFF2-40B4-BE49-F238E27FC236}">
                <a16:creationId xmlns:a16="http://schemas.microsoft.com/office/drawing/2014/main" id="{9E218083-67CF-453C-9CE2-CDBD5806111E}"/>
              </a:ext>
            </a:extLst>
          </p:cNvPr>
          <p:cNvSpPr/>
          <p:nvPr/>
        </p:nvSpPr>
        <p:spPr bwMode="auto">
          <a:xfrm>
            <a:off x="533400" y="5105403"/>
            <a:ext cx="7772392" cy="1523997"/>
          </a:xfrm>
          <a:prstGeom prst="rect">
            <a:avLst/>
          </a:prstGeom>
          <a:no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SG" sz="2000" dirty="0"/>
              <a:t>subnetwork</a:t>
            </a:r>
          </a:p>
          <a:p>
            <a:pPr algn="ctr"/>
            <a:r>
              <a:rPr lang="en-SG" sz="2000" dirty="0"/>
              <a:t>(private / internal / local network) </a:t>
            </a:r>
          </a:p>
        </p:txBody>
      </p:sp>
      <p:sp>
        <p:nvSpPr>
          <p:cNvPr id="28" name="Rectangle 27">
            <a:extLst>
              <a:ext uri="{FF2B5EF4-FFF2-40B4-BE49-F238E27FC236}">
                <a16:creationId xmlns:a16="http://schemas.microsoft.com/office/drawing/2014/main" id="{95032C3D-7F1A-4CB0-AC0C-FDDA2B090CAF}"/>
              </a:ext>
            </a:extLst>
          </p:cNvPr>
          <p:cNvSpPr/>
          <p:nvPr/>
        </p:nvSpPr>
        <p:spPr>
          <a:xfrm>
            <a:off x="1871660" y="940438"/>
            <a:ext cx="5400679" cy="646331"/>
          </a:xfrm>
          <a:prstGeom prst="rect">
            <a:avLst/>
          </a:prstGeom>
        </p:spPr>
        <p:txBody>
          <a:bodyPr wrap="square">
            <a:spAutoFit/>
          </a:bodyPr>
          <a:lstStyle/>
          <a:p>
            <a:pPr algn="ctr"/>
            <a:r>
              <a:rPr lang="en-SG" sz="1800" b="0" dirty="0">
                <a:solidFill>
                  <a:schemeClr val="tx1"/>
                </a:solidFill>
              </a:rPr>
              <a:t>192.168.128.75			192.168.0.101</a:t>
            </a:r>
          </a:p>
          <a:p>
            <a:pPr algn="ctr"/>
            <a:r>
              <a:rPr lang="en-SG" sz="1800" b="0" dirty="0">
                <a:solidFill>
                  <a:schemeClr val="tx1"/>
                </a:solidFill>
              </a:rPr>
              <a:t>(Host IPs in home network)</a:t>
            </a:r>
          </a:p>
        </p:txBody>
      </p:sp>
      <p:sp>
        <p:nvSpPr>
          <p:cNvPr id="29" name="Rectangle 28">
            <a:extLst>
              <a:ext uri="{FF2B5EF4-FFF2-40B4-BE49-F238E27FC236}">
                <a16:creationId xmlns:a16="http://schemas.microsoft.com/office/drawing/2014/main" id="{68F37CED-C0CB-4498-BEC8-F82A46D5C512}"/>
              </a:ext>
            </a:extLst>
          </p:cNvPr>
          <p:cNvSpPr/>
          <p:nvPr/>
        </p:nvSpPr>
        <p:spPr>
          <a:xfrm>
            <a:off x="1836187" y="5913441"/>
            <a:ext cx="5225431" cy="646331"/>
          </a:xfrm>
          <a:prstGeom prst="rect">
            <a:avLst/>
          </a:prstGeom>
        </p:spPr>
        <p:txBody>
          <a:bodyPr wrap="square">
            <a:spAutoFit/>
          </a:bodyPr>
          <a:lstStyle/>
          <a:p>
            <a:pPr algn="ctr"/>
            <a:r>
              <a:rPr lang="en-SG" sz="1800" b="0" dirty="0">
                <a:solidFill>
                  <a:schemeClr val="tx1"/>
                </a:solidFill>
              </a:rPr>
              <a:t>10.4.4.38			10.10.16.18</a:t>
            </a:r>
          </a:p>
          <a:p>
            <a:pPr algn="ctr"/>
            <a:r>
              <a:rPr lang="en-SG" sz="1800" b="0" dirty="0">
                <a:solidFill>
                  <a:schemeClr val="tx1"/>
                </a:solidFill>
              </a:rPr>
              <a:t>(Host IPs in SMU network)</a:t>
            </a:r>
          </a:p>
        </p:txBody>
      </p:sp>
    </p:spTree>
    <p:extLst>
      <p:ext uri="{BB962C8B-B14F-4D97-AF65-F5344CB8AC3E}">
        <p14:creationId xmlns:p14="http://schemas.microsoft.com/office/powerpoint/2010/main" val="1518744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4"/>
          </p:nvPr>
        </p:nvSpPr>
        <p:spPr>
          <a:xfrm>
            <a:off x="8451850" y="6640513"/>
            <a:ext cx="352425" cy="22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C69200"/>
                </a:solidFill>
                <a:latin typeface="Tahoma" pitchFamily="34" charset="0"/>
              </a:defRPr>
            </a:lvl1pPr>
            <a:lvl2pPr marL="742950" indent="-285750" eaLnBrk="0" hangingPunct="0">
              <a:defRPr sz="2800" b="1">
                <a:solidFill>
                  <a:srgbClr val="C69200"/>
                </a:solidFill>
                <a:latin typeface="Tahoma" pitchFamily="34" charset="0"/>
              </a:defRPr>
            </a:lvl2pPr>
            <a:lvl3pPr marL="1143000" indent="-228600" eaLnBrk="0" hangingPunct="0">
              <a:defRPr sz="2800" b="1">
                <a:solidFill>
                  <a:srgbClr val="C69200"/>
                </a:solidFill>
                <a:latin typeface="Tahoma" pitchFamily="34" charset="0"/>
              </a:defRPr>
            </a:lvl3pPr>
            <a:lvl4pPr marL="1600200" indent="-228600" eaLnBrk="0" hangingPunct="0">
              <a:defRPr sz="2800" b="1">
                <a:solidFill>
                  <a:srgbClr val="C69200"/>
                </a:solidFill>
                <a:latin typeface="Tahoma" pitchFamily="34" charset="0"/>
              </a:defRPr>
            </a:lvl4pPr>
            <a:lvl5pPr marL="2057400" indent="-228600" eaLnBrk="0" hangingPunct="0">
              <a:defRPr sz="2800" b="1">
                <a:solidFill>
                  <a:srgbClr val="C69200"/>
                </a:solidFill>
                <a:latin typeface="Tahoma" pitchFamily="34" charset="0"/>
              </a:defRPr>
            </a:lvl5pPr>
            <a:lvl6pPr marL="2514600" indent="-228600" eaLnBrk="0" fontAlgn="base" hangingPunct="0">
              <a:spcBef>
                <a:spcPct val="0"/>
              </a:spcBef>
              <a:spcAft>
                <a:spcPct val="0"/>
              </a:spcAft>
              <a:defRPr sz="2800" b="1">
                <a:solidFill>
                  <a:srgbClr val="C69200"/>
                </a:solidFill>
                <a:latin typeface="Tahoma" pitchFamily="34" charset="0"/>
              </a:defRPr>
            </a:lvl6pPr>
            <a:lvl7pPr marL="2971800" indent="-228600" eaLnBrk="0" fontAlgn="base" hangingPunct="0">
              <a:spcBef>
                <a:spcPct val="0"/>
              </a:spcBef>
              <a:spcAft>
                <a:spcPct val="0"/>
              </a:spcAft>
              <a:defRPr sz="2800" b="1">
                <a:solidFill>
                  <a:srgbClr val="C69200"/>
                </a:solidFill>
                <a:latin typeface="Tahoma" pitchFamily="34" charset="0"/>
              </a:defRPr>
            </a:lvl7pPr>
            <a:lvl8pPr marL="3429000" indent="-228600" eaLnBrk="0" fontAlgn="base" hangingPunct="0">
              <a:spcBef>
                <a:spcPct val="0"/>
              </a:spcBef>
              <a:spcAft>
                <a:spcPct val="0"/>
              </a:spcAft>
              <a:defRPr sz="2800" b="1">
                <a:solidFill>
                  <a:srgbClr val="C69200"/>
                </a:solidFill>
                <a:latin typeface="Tahoma" pitchFamily="34" charset="0"/>
              </a:defRPr>
            </a:lvl8pPr>
            <a:lvl9pPr marL="3886200" indent="-228600" eaLnBrk="0" fontAlgn="base" hangingPunct="0">
              <a:spcBef>
                <a:spcPct val="0"/>
              </a:spcBef>
              <a:spcAft>
                <a:spcPct val="0"/>
              </a:spcAft>
              <a:defRPr sz="2800" b="1">
                <a:solidFill>
                  <a:srgbClr val="C69200"/>
                </a:solidFill>
                <a:latin typeface="Tahoma" pitchFamily="34" charset="0"/>
              </a:defRPr>
            </a:lvl9pPr>
          </a:lstStyle>
          <a:p>
            <a:pPr eaLnBrk="1" hangingPunct="1"/>
            <a:fld id="{C303C253-AA3B-4A37-AB6F-6291A99B06BD}" type="slidenum">
              <a:rPr lang="en-US" sz="800" smtClean="0">
                <a:solidFill>
                  <a:schemeClr val="tx1"/>
                </a:solidFill>
                <a:latin typeface="Arial" charset="0"/>
              </a:rPr>
              <a:pPr eaLnBrk="1" hangingPunct="1"/>
              <a:t>16</a:t>
            </a:fld>
            <a:endParaRPr lang="en-US" sz="800">
              <a:solidFill>
                <a:schemeClr val="tx1"/>
              </a:solidFill>
              <a:latin typeface="Arial" charset="0"/>
            </a:endParaRPr>
          </a:p>
        </p:txBody>
      </p:sp>
      <p:sp>
        <p:nvSpPr>
          <p:cNvPr id="9219" name="Rectangle 2"/>
          <p:cNvSpPr>
            <a:spLocks noGrp="1" noChangeArrowheads="1"/>
          </p:cNvSpPr>
          <p:nvPr>
            <p:ph type="title"/>
          </p:nvPr>
        </p:nvSpPr>
        <p:spPr/>
        <p:txBody>
          <a:bodyPr/>
          <a:lstStyle/>
          <a:p>
            <a:pPr eaLnBrk="1" hangingPunct="1"/>
            <a:r>
              <a:rPr lang="en-SG" dirty="0"/>
              <a:t>Container Networking</a:t>
            </a:r>
            <a:endParaRPr lang="en-GB" dirty="0"/>
          </a:p>
        </p:txBody>
      </p:sp>
      <p:sp>
        <p:nvSpPr>
          <p:cNvPr id="9224" name="Text Box 19"/>
          <p:cNvSpPr txBox="1">
            <a:spLocks noChangeArrowheads="1"/>
          </p:cNvSpPr>
          <p:nvPr/>
        </p:nvSpPr>
        <p:spPr bwMode="auto">
          <a:xfrm>
            <a:off x="949112" y="3849128"/>
            <a:ext cx="133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9pPr>
          </a:lstStyle>
          <a:p>
            <a:pPr>
              <a:buClr>
                <a:srgbClr val="FFFFFF"/>
              </a:buClr>
            </a:pPr>
            <a:r>
              <a:rPr lang="en-GB" sz="2000" b="0">
                <a:solidFill>
                  <a:schemeClr val="tx1"/>
                </a:solidFill>
              </a:rPr>
              <a:t>Machine C</a:t>
            </a:r>
          </a:p>
        </p:txBody>
      </p:sp>
      <p:sp>
        <p:nvSpPr>
          <p:cNvPr id="9225" name="laptop"/>
          <p:cNvSpPr>
            <a:spLocks noEditPoints="1" noChangeArrowheads="1"/>
          </p:cNvSpPr>
          <p:nvPr/>
        </p:nvSpPr>
        <p:spPr bwMode="auto">
          <a:xfrm>
            <a:off x="1026899" y="3163328"/>
            <a:ext cx="1285875" cy="757238"/>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GB"/>
          </a:p>
        </p:txBody>
      </p:sp>
      <p:sp>
        <p:nvSpPr>
          <p:cNvPr id="9231" name="Line 27"/>
          <p:cNvSpPr>
            <a:spLocks noChangeShapeType="1"/>
          </p:cNvSpPr>
          <p:nvPr/>
        </p:nvSpPr>
        <p:spPr bwMode="auto">
          <a:xfrm>
            <a:off x="4076687" y="102972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3" name="Line 29"/>
          <p:cNvSpPr>
            <a:spLocks noChangeShapeType="1"/>
          </p:cNvSpPr>
          <p:nvPr/>
        </p:nvSpPr>
        <p:spPr bwMode="auto">
          <a:xfrm>
            <a:off x="4000486" y="186102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5" name="Line 33"/>
          <p:cNvSpPr>
            <a:spLocks noChangeShapeType="1"/>
          </p:cNvSpPr>
          <p:nvPr/>
        </p:nvSpPr>
        <p:spPr bwMode="auto">
          <a:xfrm>
            <a:off x="1636499" y="2782328"/>
            <a:ext cx="6172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6" name="Line 34"/>
          <p:cNvSpPr>
            <a:spLocks noChangeShapeType="1"/>
          </p:cNvSpPr>
          <p:nvPr/>
        </p:nvSpPr>
        <p:spPr bwMode="auto">
          <a:xfrm>
            <a:off x="4000486" y="2470894"/>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7" name="Line 35"/>
          <p:cNvSpPr>
            <a:spLocks noChangeShapeType="1"/>
          </p:cNvSpPr>
          <p:nvPr/>
        </p:nvSpPr>
        <p:spPr bwMode="auto">
          <a:xfrm>
            <a:off x="1636499" y="2782328"/>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9238" name="Text Box 36"/>
          <p:cNvSpPr txBox="1">
            <a:spLocks noChangeArrowheads="1"/>
          </p:cNvSpPr>
          <p:nvPr/>
        </p:nvSpPr>
        <p:spPr bwMode="auto">
          <a:xfrm>
            <a:off x="7121312" y="3849128"/>
            <a:ext cx="1354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9pPr>
          </a:lstStyle>
          <a:p>
            <a:pPr>
              <a:buClr>
                <a:srgbClr val="FFFFFF"/>
              </a:buClr>
            </a:pPr>
            <a:r>
              <a:rPr lang="en-GB" sz="2000" b="0">
                <a:solidFill>
                  <a:schemeClr val="tx1"/>
                </a:solidFill>
              </a:rPr>
              <a:t>Machine D</a:t>
            </a:r>
          </a:p>
        </p:txBody>
      </p:sp>
      <p:sp>
        <p:nvSpPr>
          <p:cNvPr id="9239" name="laptop"/>
          <p:cNvSpPr>
            <a:spLocks noEditPoints="1" noChangeArrowheads="1"/>
          </p:cNvSpPr>
          <p:nvPr/>
        </p:nvSpPr>
        <p:spPr bwMode="auto">
          <a:xfrm>
            <a:off x="7199099" y="3168091"/>
            <a:ext cx="1285875" cy="757237"/>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GB"/>
          </a:p>
        </p:txBody>
      </p:sp>
      <p:sp>
        <p:nvSpPr>
          <p:cNvPr id="9240" name="Line 38"/>
          <p:cNvSpPr>
            <a:spLocks noChangeShapeType="1"/>
          </p:cNvSpPr>
          <p:nvPr/>
        </p:nvSpPr>
        <p:spPr bwMode="auto">
          <a:xfrm>
            <a:off x="7808699" y="2782328"/>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2" name="Cloud 1"/>
          <p:cNvSpPr/>
          <p:nvPr/>
        </p:nvSpPr>
        <p:spPr bwMode="auto">
          <a:xfrm>
            <a:off x="1981200" y="1371601"/>
            <a:ext cx="4038573" cy="535456"/>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2400" b="0" dirty="0"/>
              <a:t>Internet/Network</a:t>
            </a:r>
            <a:endParaRPr kumimoji="0" lang="en-SG" sz="2400" b="1" i="0" u="none" strike="noStrike" cap="none" normalizeH="0" baseline="0" dirty="0">
              <a:ln>
                <a:noFill/>
              </a:ln>
              <a:solidFill>
                <a:srgbClr val="C69200"/>
              </a:solidFill>
              <a:effectLst/>
              <a:latin typeface="Tahoma" pitchFamily="34" charset="0"/>
            </a:endParaRPr>
          </a:p>
        </p:txBody>
      </p:sp>
      <p:sp>
        <p:nvSpPr>
          <p:cNvPr id="27" name="Rectangle 26">
            <a:extLst>
              <a:ext uri="{FF2B5EF4-FFF2-40B4-BE49-F238E27FC236}">
                <a16:creationId xmlns:a16="http://schemas.microsoft.com/office/drawing/2014/main" id="{9E218083-67CF-453C-9CE2-CDBD5806111E}"/>
              </a:ext>
            </a:extLst>
          </p:cNvPr>
          <p:cNvSpPr/>
          <p:nvPr/>
        </p:nvSpPr>
        <p:spPr bwMode="auto">
          <a:xfrm>
            <a:off x="228600" y="2667000"/>
            <a:ext cx="8839200" cy="3886200"/>
          </a:xfrm>
          <a:prstGeom prst="rect">
            <a:avLst/>
          </a:prstGeom>
          <a:no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SG" sz="2000" dirty="0"/>
              <a:t>SMU subnetwork</a:t>
            </a:r>
          </a:p>
        </p:txBody>
      </p:sp>
      <p:sp>
        <p:nvSpPr>
          <p:cNvPr id="29" name="Rectangle 28">
            <a:extLst>
              <a:ext uri="{FF2B5EF4-FFF2-40B4-BE49-F238E27FC236}">
                <a16:creationId xmlns:a16="http://schemas.microsoft.com/office/drawing/2014/main" id="{68F37CED-C0CB-4498-BEC8-F82A46D5C512}"/>
              </a:ext>
            </a:extLst>
          </p:cNvPr>
          <p:cNvSpPr/>
          <p:nvPr/>
        </p:nvSpPr>
        <p:spPr>
          <a:xfrm>
            <a:off x="2115259" y="3175529"/>
            <a:ext cx="5225431" cy="369332"/>
          </a:xfrm>
          <a:prstGeom prst="rect">
            <a:avLst/>
          </a:prstGeom>
        </p:spPr>
        <p:txBody>
          <a:bodyPr wrap="square">
            <a:spAutoFit/>
          </a:bodyPr>
          <a:lstStyle/>
          <a:p>
            <a:pPr algn="ctr"/>
            <a:r>
              <a:rPr lang="en-SG" sz="1800" b="0" dirty="0">
                <a:solidFill>
                  <a:schemeClr val="tx1"/>
                </a:solidFill>
              </a:rPr>
              <a:t>10.4.4.38			10.10.16.18</a:t>
            </a:r>
          </a:p>
        </p:txBody>
      </p:sp>
      <p:pic>
        <p:nvPicPr>
          <p:cNvPr id="30" name="Picture 29" descr="container icon">
            <a:extLst>
              <a:ext uri="{FF2B5EF4-FFF2-40B4-BE49-F238E27FC236}">
                <a16:creationId xmlns:a16="http://schemas.microsoft.com/office/drawing/2014/main" id="{AC427B54-E0E8-4A59-A8E3-7E2534AEB605}"/>
              </a:ext>
            </a:extLst>
          </p:cNvPr>
          <p:cNvPicPr>
            <a:picLocks noChangeAspect="1"/>
          </p:cNvPicPr>
          <p:nvPr/>
        </p:nvPicPr>
        <p:blipFill>
          <a:blip r:embed="rId3"/>
          <a:stretch>
            <a:fillRect/>
          </a:stretch>
        </p:blipFill>
        <p:spPr>
          <a:xfrm>
            <a:off x="7140308" y="4830161"/>
            <a:ext cx="1028701" cy="903588"/>
          </a:xfrm>
          <a:prstGeom prst="rect">
            <a:avLst/>
          </a:prstGeom>
        </p:spPr>
      </p:pic>
      <p:pic>
        <p:nvPicPr>
          <p:cNvPr id="31" name="Picture 30" descr="container icon">
            <a:extLst>
              <a:ext uri="{FF2B5EF4-FFF2-40B4-BE49-F238E27FC236}">
                <a16:creationId xmlns:a16="http://schemas.microsoft.com/office/drawing/2014/main" id="{FAB2D963-F0DC-4993-A27C-063305C837EF}"/>
              </a:ext>
            </a:extLst>
          </p:cNvPr>
          <p:cNvPicPr>
            <a:picLocks noChangeAspect="1"/>
          </p:cNvPicPr>
          <p:nvPr/>
        </p:nvPicPr>
        <p:blipFill>
          <a:blip r:embed="rId3"/>
          <a:stretch>
            <a:fillRect/>
          </a:stretch>
        </p:blipFill>
        <p:spPr>
          <a:xfrm>
            <a:off x="616855" y="4824278"/>
            <a:ext cx="1028701" cy="903588"/>
          </a:xfrm>
          <a:prstGeom prst="rect">
            <a:avLst/>
          </a:prstGeom>
        </p:spPr>
      </p:pic>
      <p:sp>
        <p:nvSpPr>
          <p:cNvPr id="32" name="Text Box 11">
            <a:extLst>
              <a:ext uri="{FF2B5EF4-FFF2-40B4-BE49-F238E27FC236}">
                <a16:creationId xmlns:a16="http://schemas.microsoft.com/office/drawing/2014/main" id="{EF567FFF-3E9F-49D6-9932-E2D66D58DDF8}"/>
              </a:ext>
            </a:extLst>
          </p:cNvPr>
          <p:cNvSpPr txBox="1">
            <a:spLocks noChangeArrowheads="1"/>
          </p:cNvSpPr>
          <p:nvPr/>
        </p:nvSpPr>
        <p:spPr bwMode="auto">
          <a:xfrm>
            <a:off x="480658" y="5657752"/>
            <a:ext cx="1225313"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9pPr>
          </a:lstStyle>
          <a:p>
            <a:pPr>
              <a:buClr>
                <a:srgbClr val="FFFFFF"/>
              </a:buClr>
            </a:pPr>
            <a:r>
              <a:rPr lang="en-GB" sz="1600" b="0" dirty="0">
                <a:solidFill>
                  <a:schemeClr val="tx1"/>
                </a:solidFill>
              </a:rPr>
              <a:t>Container 1</a:t>
            </a:r>
          </a:p>
        </p:txBody>
      </p:sp>
      <p:sp>
        <p:nvSpPr>
          <p:cNvPr id="33" name="Text Box 17">
            <a:extLst>
              <a:ext uri="{FF2B5EF4-FFF2-40B4-BE49-F238E27FC236}">
                <a16:creationId xmlns:a16="http://schemas.microsoft.com/office/drawing/2014/main" id="{B8CFF1BB-2919-44AD-B3C0-2070BFE10C7C}"/>
              </a:ext>
            </a:extLst>
          </p:cNvPr>
          <p:cNvSpPr txBox="1">
            <a:spLocks noChangeArrowheads="1"/>
          </p:cNvSpPr>
          <p:nvPr/>
        </p:nvSpPr>
        <p:spPr bwMode="auto">
          <a:xfrm>
            <a:off x="7000089" y="5657753"/>
            <a:ext cx="1225313"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9pPr>
          </a:lstStyle>
          <a:p>
            <a:pPr>
              <a:buClr>
                <a:srgbClr val="FFFFFF"/>
              </a:buClr>
            </a:pPr>
            <a:r>
              <a:rPr lang="en-GB" sz="1600" b="0" dirty="0">
                <a:solidFill>
                  <a:schemeClr val="tx1"/>
                </a:solidFill>
              </a:rPr>
              <a:t>Container 3</a:t>
            </a:r>
          </a:p>
        </p:txBody>
      </p:sp>
      <p:pic>
        <p:nvPicPr>
          <p:cNvPr id="34" name="Picture 33" descr="container icon">
            <a:extLst>
              <a:ext uri="{FF2B5EF4-FFF2-40B4-BE49-F238E27FC236}">
                <a16:creationId xmlns:a16="http://schemas.microsoft.com/office/drawing/2014/main" id="{DDDDBC92-AA7B-4DB4-B747-2CF8CFD5D448}"/>
              </a:ext>
            </a:extLst>
          </p:cNvPr>
          <p:cNvPicPr>
            <a:picLocks noChangeAspect="1"/>
          </p:cNvPicPr>
          <p:nvPr/>
        </p:nvPicPr>
        <p:blipFill>
          <a:blip r:embed="rId3"/>
          <a:stretch>
            <a:fillRect/>
          </a:stretch>
        </p:blipFill>
        <p:spPr>
          <a:xfrm>
            <a:off x="2512812" y="4851703"/>
            <a:ext cx="1028701" cy="903588"/>
          </a:xfrm>
          <a:prstGeom prst="rect">
            <a:avLst/>
          </a:prstGeom>
        </p:spPr>
      </p:pic>
      <p:sp>
        <p:nvSpPr>
          <p:cNvPr id="35" name="Text Box 17">
            <a:extLst>
              <a:ext uri="{FF2B5EF4-FFF2-40B4-BE49-F238E27FC236}">
                <a16:creationId xmlns:a16="http://schemas.microsoft.com/office/drawing/2014/main" id="{9C7F56EC-B04B-4775-B18A-3698A5AAE964}"/>
              </a:ext>
            </a:extLst>
          </p:cNvPr>
          <p:cNvSpPr txBox="1">
            <a:spLocks noChangeArrowheads="1"/>
          </p:cNvSpPr>
          <p:nvPr/>
        </p:nvSpPr>
        <p:spPr bwMode="auto">
          <a:xfrm>
            <a:off x="2401441" y="5672399"/>
            <a:ext cx="1225313"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a:solidFill>
                  <a:srgbClr val="C69200"/>
                </a:solidFill>
                <a:latin typeface="Tahoma" pitchFamily="34" charset="0"/>
              </a:defRPr>
            </a:lvl9pPr>
          </a:lstStyle>
          <a:p>
            <a:pPr>
              <a:buClr>
                <a:srgbClr val="FFFFFF"/>
              </a:buClr>
            </a:pPr>
            <a:r>
              <a:rPr lang="en-GB" sz="1600" b="0" dirty="0">
                <a:solidFill>
                  <a:schemeClr val="tx1"/>
                </a:solidFill>
              </a:rPr>
              <a:t>Container 2</a:t>
            </a:r>
          </a:p>
        </p:txBody>
      </p:sp>
      <p:sp>
        <p:nvSpPr>
          <p:cNvPr id="38" name="Line 33">
            <a:extLst>
              <a:ext uri="{FF2B5EF4-FFF2-40B4-BE49-F238E27FC236}">
                <a16:creationId xmlns:a16="http://schemas.microsoft.com/office/drawing/2014/main" id="{364D7BCF-480D-4316-8BDF-E4C1FD6C284A}"/>
              </a:ext>
            </a:extLst>
          </p:cNvPr>
          <p:cNvSpPr>
            <a:spLocks noChangeShapeType="1"/>
          </p:cNvSpPr>
          <p:nvPr/>
        </p:nvSpPr>
        <p:spPr bwMode="auto">
          <a:xfrm flipV="1">
            <a:off x="883568" y="4592741"/>
            <a:ext cx="1981189" cy="84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39" name="Line 35">
            <a:extLst>
              <a:ext uri="{FF2B5EF4-FFF2-40B4-BE49-F238E27FC236}">
                <a16:creationId xmlns:a16="http://schemas.microsoft.com/office/drawing/2014/main" id="{1312E8D6-50A6-4E2C-A811-6F15628EED21}"/>
              </a:ext>
            </a:extLst>
          </p:cNvPr>
          <p:cNvSpPr>
            <a:spLocks noChangeShapeType="1"/>
          </p:cNvSpPr>
          <p:nvPr/>
        </p:nvSpPr>
        <p:spPr bwMode="auto">
          <a:xfrm>
            <a:off x="883568" y="4593586"/>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40" name="Line 38">
            <a:extLst>
              <a:ext uri="{FF2B5EF4-FFF2-40B4-BE49-F238E27FC236}">
                <a16:creationId xmlns:a16="http://schemas.microsoft.com/office/drawing/2014/main" id="{7E8DD88E-F8E0-4D7E-84B9-7FCBC46E7340}"/>
              </a:ext>
            </a:extLst>
          </p:cNvPr>
          <p:cNvSpPr>
            <a:spLocks noChangeShapeType="1"/>
          </p:cNvSpPr>
          <p:nvPr/>
        </p:nvSpPr>
        <p:spPr bwMode="auto">
          <a:xfrm>
            <a:off x="2864768" y="4595364"/>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41" name="Line 38">
            <a:extLst>
              <a:ext uri="{FF2B5EF4-FFF2-40B4-BE49-F238E27FC236}">
                <a16:creationId xmlns:a16="http://schemas.microsoft.com/office/drawing/2014/main" id="{B48C87D4-F552-4CDD-85AD-86B1B03C8D8C}"/>
              </a:ext>
            </a:extLst>
          </p:cNvPr>
          <p:cNvSpPr>
            <a:spLocks noChangeShapeType="1"/>
          </p:cNvSpPr>
          <p:nvPr/>
        </p:nvSpPr>
        <p:spPr bwMode="auto">
          <a:xfrm>
            <a:off x="7654659" y="4160499"/>
            <a:ext cx="0" cy="9384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42" name="Line 35">
            <a:extLst>
              <a:ext uri="{FF2B5EF4-FFF2-40B4-BE49-F238E27FC236}">
                <a16:creationId xmlns:a16="http://schemas.microsoft.com/office/drawing/2014/main" id="{61074FB0-990F-4A49-8598-CB85F53FE487}"/>
              </a:ext>
            </a:extLst>
          </p:cNvPr>
          <p:cNvSpPr>
            <a:spLocks noChangeShapeType="1"/>
          </p:cNvSpPr>
          <p:nvPr/>
        </p:nvSpPr>
        <p:spPr bwMode="auto">
          <a:xfrm>
            <a:off x="1903212" y="4188153"/>
            <a:ext cx="0" cy="404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GB"/>
          </a:p>
        </p:txBody>
      </p:sp>
      <p:sp>
        <p:nvSpPr>
          <p:cNvPr id="43" name="Rectangle 25">
            <a:extLst>
              <a:ext uri="{FF2B5EF4-FFF2-40B4-BE49-F238E27FC236}">
                <a16:creationId xmlns:a16="http://schemas.microsoft.com/office/drawing/2014/main" id="{DA9F40F2-F847-4482-97E1-C08EE48F8FFA}"/>
              </a:ext>
            </a:extLst>
          </p:cNvPr>
          <p:cNvSpPr>
            <a:spLocks noChangeArrowheads="1"/>
          </p:cNvSpPr>
          <p:nvPr/>
        </p:nvSpPr>
        <p:spPr bwMode="auto">
          <a:xfrm>
            <a:off x="455422" y="4185667"/>
            <a:ext cx="2895580" cy="646331"/>
          </a:xfrm>
          <a:prstGeom prst="rect">
            <a:avLst/>
          </a:prstGeom>
          <a:solidFill>
            <a:srgbClr val="CCFFFF"/>
          </a:solidFill>
          <a:ln w="9525" algn="ctr">
            <a:solidFill>
              <a:schemeClr val="tx1"/>
            </a:solidFill>
            <a:miter lim="800000"/>
            <a:headEnd/>
            <a:tailEnd/>
          </a:ln>
        </p:spPr>
        <p:txBody>
          <a:bodyPr wrap="square" anchor="ctr">
            <a:spAutoFit/>
          </a:bodyPr>
          <a:lstStyle/>
          <a:p>
            <a:pPr algn="ctr"/>
            <a:r>
              <a:rPr lang="en-GB" sz="1800" b="0" dirty="0">
                <a:solidFill>
                  <a:schemeClr val="tx1"/>
                </a:solidFill>
              </a:rPr>
              <a:t>Docker engine acts as a gateway for the containers</a:t>
            </a:r>
          </a:p>
        </p:txBody>
      </p:sp>
      <p:sp>
        <p:nvSpPr>
          <p:cNvPr id="9229" name="Rectangle 25"/>
          <p:cNvSpPr>
            <a:spLocks noChangeArrowheads="1"/>
          </p:cNvSpPr>
          <p:nvPr/>
        </p:nvSpPr>
        <p:spPr bwMode="auto">
          <a:xfrm>
            <a:off x="3238487" y="808396"/>
            <a:ext cx="1676400" cy="360004"/>
          </a:xfrm>
          <a:prstGeom prst="rect">
            <a:avLst/>
          </a:prstGeom>
          <a:solidFill>
            <a:srgbClr val="CCFFFF"/>
          </a:solidFill>
          <a:ln w="9525" algn="ctr">
            <a:solidFill>
              <a:schemeClr val="tx1"/>
            </a:solidFill>
            <a:miter lim="800000"/>
            <a:headEnd/>
            <a:tailEnd/>
          </a:ln>
        </p:spPr>
        <p:txBody>
          <a:bodyPr wrap="none" anchor="ctr"/>
          <a:lstStyle/>
          <a:p>
            <a:pPr algn="ctr"/>
            <a:r>
              <a:rPr lang="en-GB" sz="1800" dirty="0">
                <a:solidFill>
                  <a:schemeClr val="tx1"/>
                </a:solidFill>
              </a:rPr>
              <a:t>…</a:t>
            </a:r>
          </a:p>
        </p:txBody>
      </p:sp>
      <p:sp>
        <p:nvSpPr>
          <p:cNvPr id="36" name="Rectangle 25">
            <a:extLst>
              <a:ext uri="{FF2B5EF4-FFF2-40B4-BE49-F238E27FC236}">
                <a16:creationId xmlns:a16="http://schemas.microsoft.com/office/drawing/2014/main" id="{59E17844-9792-45E4-8C27-B90AF004F544}"/>
              </a:ext>
            </a:extLst>
          </p:cNvPr>
          <p:cNvSpPr>
            <a:spLocks noChangeArrowheads="1"/>
          </p:cNvSpPr>
          <p:nvPr/>
        </p:nvSpPr>
        <p:spPr bwMode="auto">
          <a:xfrm>
            <a:off x="5970857" y="4176702"/>
            <a:ext cx="2895580" cy="646331"/>
          </a:xfrm>
          <a:prstGeom prst="rect">
            <a:avLst/>
          </a:prstGeom>
          <a:solidFill>
            <a:srgbClr val="CCFFFF"/>
          </a:solidFill>
          <a:ln w="9525" algn="ctr">
            <a:solidFill>
              <a:schemeClr val="tx1"/>
            </a:solidFill>
            <a:miter lim="800000"/>
            <a:headEnd/>
            <a:tailEnd/>
          </a:ln>
        </p:spPr>
        <p:txBody>
          <a:bodyPr wrap="square" anchor="ctr">
            <a:spAutoFit/>
          </a:bodyPr>
          <a:lstStyle/>
          <a:p>
            <a:pPr algn="ctr"/>
            <a:r>
              <a:rPr lang="en-GB" sz="1800" b="0" dirty="0">
                <a:solidFill>
                  <a:schemeClr val="tx1"/>
                </a:solidFill>
              </a:rPr>
              <a:t>Docker engine acts as a gateway for the containers</a:t>
            </a:r>
          </a:p>
        </p:txBody>
      </p:sp>
      <p:sp>
        <p:nvSpPr>
          <p:cNvPr id="37" name="Rectangle 36">
            <a:extLst>
              <a:ext uri="{FF2B5EF4-FFF2-40B4-BE49-F238E27FC236}">
                <a16:creationId xmlns:a16="http://schemas.microsoft.com/office/drawing/2014/main" id="{8CE9B105-3CD2-48A1-BFEE-325E2756470B}"/>
              </a:ext>
            </a:extLst>
          </p:cNvPr>
          <p:cNvSpPr/>
          <p:nvPr/>
        </p:nvSpPr>
        <p:spPr bwMode="auto">
          <a:xfrm>
            <a:off x="381000" y="3694672"/>
            <a:ext cx="3380226" cy="2782327"/>
          </a:xfrm>
          <a:prstGeom prst="rect">
            <a:avLst/>
          </a:prstGeom>
          <a:no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SG" sz="2000" dirty="0"/>
              <a:t>subnetwork X</a:t>
            </a:r>
          </a:p>
        </p:txBody>
      </p:sp>
      <p:sp>
        <p:nvSpPr>
          <p:cNvPr id="9232" name="Rectangle 28"/>
          <p:cNvSpPr>
            <a:spLocks noChangeArrowheads="1"/>
          </p:cNvSpPr>
          <p:nvPr/>
        </p:nvSpPr>
        <p:spPr bwMode="auto">
          <a:xfrm>
            <a:off x="3141048" y="2102864"/>
            <a:ext cx="1676400" cy="368030"/>
          </a:xfrm>
          <a:prstGeom prst="rect">
            <a:avLst/>
          </a:prstGeom>
          <a:solidFill>
            <a:srgbClr val="CCFFFF"/>
          </a:solidFill>
          <a:ln w="9525" algn="ctr">
            <a:solidFill>
              <a:schemeClr val="tx1"/>
            </a:solidFill>
            <a:miter lim="800000"/>
            <a:headEnd/>
            <a:tailEnd/>
          </a:ln>
        </p:spPr>
        <p:txBody>
          <a:bodyPr wrap="none" anchor="ctr"/>
          <a:lstStyle/>
          <a:p>
            <a:pPr algn="ctr"/>
            <a:r>
              <a:rPr lang="en-GB" sz="2000">
                <a:solidFill>
                  <a:schemeClr val="tx1"/>
                </a:solidFill>
              </a:rPr>
              <a:t>Gateway</a:t>
            </a:r>
          </a:p>
        </p:txBody>
      </p:sp>
      <p:sp>
        <p:nvSpPr>
          <p:cNvPr id="45" name="Rectangle 44">
            <a:extLst>
              <a:ext uri="{FF2B5EF4-FFF2-40B4-BE49-F238E27FC236}">
                <a16:creationId xmlns:a16="http://schemas.microsoft.com/office/drawing/2014/main" id="{7D5CB4B3-366E-4D7F-B4ED-395F716C172B}"/>
              </a:ext>
            </a:extLst>
          </p:cNvPr>
          <p:cNvSpPr/>
          <p:nvPr/>
        </p:nvSpPr>
        <p:spPr bwMode="auto">
          <a:xfrm>
            <a:off x="5742424" y="3664419"/>
            <a:ext cx="3207123" cy="2812580"/>
          </a:xfrm>
          <a:prstGeom prst="rect">
            <a:avLst/>
          </a:prstGeom>
          <a:no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r>
              <a:rPr lang="en-SG" sz="2000" dirty="0"/>
              <a:t>subnetwork Y</a:t>
            </a:r>
          </a:p>
        </p:txBody>
      </p:sp>
      <p:sp>
        <p:nvSpPr>
          <p:cNvPr id="46" name="Rectangle 45">
            <a:extLst>
              <a:ext uri="{FF2B5EF4-FFF2-40B4-BE49-F238E27FC236}">
                <a16:creationId xmlns:a16="http://schemas.microsoft.com/office/drawing/2014/main" id="{60BD3987-9D4F-4D35-8F72-E42565B82C31}"/>
              </a:ext>
            </a:extLst>
          </p:cNvPr>
          <p:cNvSpPr/>
          <p:nvPr/>
        </p:nvSpPr>
        <p:spPr>
          <a:xfrm>
            <a:off x="2257750" y="3758942"/>
            <a:ext cx="1265796" cy="369332"/>
          </a:xfrm>
          <a:prstGeom prst="rect">
            <a:avLst/>
          </a:prstGeom>
        </p:spPr>
        <p:txBody>
          <a:bodyPr wrap="none">
            <a:spAutoFit/>
          </a:bodyPr>
          <a:lstStyle/>
          <a:p>
            <a:pPr algn="ctr"/>
            <a:r>
              <a:rPr lang="en-SG" sz="1800" b="0" dirty="0">
                <a:solidFill>
                  <a:schemeClr val="tx1"/>
                </a:solidFill>
              </a:rPr>
              <a:t>172.17.0.1</a:t>
            </a:r>
          </a:p>
        </p:txBody>
      </p:sp>
      <p:sp>
        <p:nvSpPr>
          <p:cNvPr id="47" name="Rectangle 46">
            <a:extLst>
              <a:ext uri="{FF2B5EF4-FFF2-40B4-BE49-F238E27FC236}">
                <a16:creationId xmlns:a16="http://schemas.microsoft.com/office/drawing/2014/main" id="{D1681749-5DD3-4CE0-9DFF-183ACB8D7726}"/>
              </a:ext>
            </a:extLst>
          </p:cNvPr>
          <p:cNvSpPr/>
          <p:nvPr/>
        </p:nvSpPr>
        <p:spPr>
          <a:xfrm>
            <a:off x="440175" y="5888704"/>
            <a:ext cx="1265796" cy="369332"/>
          </a:xfrm>
          <a:prstGeom prst="rect">
            <a:avLst/>
          </a:prstGeom>
        </p:spPr>
        <p:txBody>
          <a:bodyPr wrap="none">
            <a:spAutoFit/>
          </a:bodyPr>
          <a:lstStyle/>
          <a:p>
            <a:r>
              <a:rPr lang="en-SG" sz="1800" b="0" dirty="0">
                <a:solidFill>
                  <a:schemeClr val="tx1"/>
                </a:solidFill>
              </a:rPr>
              <a:t>172.17.0.3</a:t>
            </a:r>
          </a:p>
        </p:txBody>
      </p:sp>
      <p:sp>
        <p:nvSpPr>
          <p:cNvPr id="48" name="Rectangle 47">
            <a:extLst>
              <a:ext uri="{FF2B5EF4-FFF2-40B4-BE49-F238E27FC236}">
                <a16:creationId xmlns:a16="http://schemas.microsoft.com/office/drawing/2014/main" id="{2C4998CD-CFD7-4F3C-B4D9-25678EC411D7}"/>
              </a:ext>
            </a:extLst>
          </p:cNvPr>
          <p:cNvSpPr/>
          <p:nvPr/>
        </p:nvSpPr>
        <p:spPr>
          <a:xfrm>
            <a:off x="2379166" y="5889165"/>
            <a:ext cx="1265796" cy="369332"/>
          </a:xfrm>
          <a:prstGeom prst="rect">
            <a:avLst/>
          </a:prstGeom>
        </p:spPr>
        <p:txBody>
          <a:bodyPr wrap="none">
            <a:spAutoFit/>
          </a:bodyPr>
          <a:lstStyle/>
          <a:p>
            <a:r>
              <a:rPr lang="en-SG" sz="1800" b="0" dirty="0">
                <a:solidFill>
                  <a:schemeClr val="tx1"/>
                </a:solidFill>
              </a:rPr>
              <a:t>172.17.0.2</a:t>
            </a:r>
          </a:p>
        </p:txBody>
      </p:sp>
      <p:sp>
        <p:nvSpPr>
          <p:cNvPr id="49" name="Rectangle 48">
            <a:extLst>
              <a:ext uri="{FF2B5EF4-FFF2-40B4-BE49-F238E27FC236}">
                <a16:creationId xmlns:a16="http://schemas.microsoft.com/office/drawing/2014/main" id="{29918D20-4E9F-4DB5-AE22-57C53809EDE8}"/>
              </a:ext>
            </a:extLst>
          </p:cNvPr>
          <p:cNvSpPr/>
          <p:nvPr/>
        </p:nvSpPr>
        <p:spPr>
          <a:xfrm>
            <a:off x="6979847" y="5868411"/>
            <a:ext cx="1265796" cy="369332"/>
          </a:xfrm>
          <a:prstGeom prst="rect">
            <a:avLst/>
          </a:prstGeom>
        </p:spPr>
        <p:txBody>
          <a:bodyPr wrap="none">
            <a:spAutoFit/>
          </a:bodyPr>
          <a:lstStyle/>
          <a:p>
            <a:r>
              <a:rPr lang="en-SG" sz="1800" b="0" dirty="0">
                <a:solidFill>
                  <a:schemeClr val="tx1"/>
                </a:solidFill>
              </a:rPr>
              <a:t>172.17.0.2</a:t>
            </a:r>
          </a:p>
        </p:txBody>
      </p:sp>
      <p:sp>
        <p:nvSpPr>
          <p:cNvPr id="3" name="Rectangle 2">
            <a:extLst>
              <a:ext uri="{FF2B5EF4-FFF2-40B4-BE49-F238E27FC236}">
                <a16:creationId xmlns:a16="http://schemas.microsoft.com/office/drawing/2014/main" id="{D78F0FFA-A227-490C-9755-A960CEA8D10B}"/>
              </a:ext>
            </a:extLst>
          </p:cNvPr>
          <p:cNvSpPr/>
          <p:nvPr/>
        </p:nvSpPr>
        <p:spPr>
          <a:xfrm>
            <a:off x="5988327" y="3766256"/>
            <a:ext cx="1265796" cy="369332"/>
          </a:xfrm>
          <a:prstGeom prst="rect">
            <a:avLst/>
          </a:prstGeom>
        </p:spPr>
        <p:txBody>
          <a:bodyPr wrap="none">
            <a:spAutoFit/>
          </a:bodyPr>
          <a:lstStyle/>
          <a:p>
            <a:r>
              <a:rPr lang="en-SG" sz="1800" b="0" dirty="0">
                <a:solidFill>
                  <a:schemeClr val="tx1"/>
                </a:solidFill>
              </a:rPr>
              <a:t>172.17.0.1</a:t>
            </a:r>
            <a:endParaRPr lang="en-SG" sz="1800" dirty="0"/>
          </a:p>
        </p:txBody>
      </p:sp>
      <p:sp>
        <p:nvSpPr>
          <p:cNvPr id="5" name="TextBox 4">
            <a:extLst>
              <a:ext uri="{FF2B5EF4-FFF2-40B4-BE49-F238E27FC236}">
                <a16:creationId xmlns:a16="http://schemas.microsoft.com/office/drawing/2014/main" id="{4DE19189-6A14-668D-1137-E14D4B0654A3}"/>
              </a:ext>
            </a:extLst>
          </p:cNvPr>
          <p:cNvSpPr txBox="1"/>
          <p:nvPr/>
        </p:nvSpPr>
        <p:spPr>
          <a:xfrm>
            <a:off x="3296820" y="3364896"/>
            <a:ext cx="2895580" cy="400110"/>
          </a:xfrm>
          <a:prstGeom prst="rect">
            <a:avLst/>
          </a:prstGeom>
          <a:noFill/>
        </p:spPr>
        <p:txBody>
          <a:bodyPr wrap="square">
            <a:spAutoFit/>
          </a:bodyPr>
          <a:lstStyle/>
          <a:p>
            <a:r>
              <a:rPr lang="en-SG" sz="2000" dirty="0" err="1">
                <a:solidFill>
                  <a:schemeClr val="tx1"/>
                </a:solidFill>
              </a:rPr>
              <a:t>host.docker.internal</a:t>
            </a:r>
            <a:endParaRPr lang="en-US" sz="2000" dirty="0"/>
          </a:p>
        </p:txBody>
      </p:sp>
    </p:spTree>
    <p:extLst>
      <p:ext uri="{BB962C8B-B14F-4D97-AF65-F5344CB8AC3E}">
        <p14:creationId xmlns:p14="http://schemas.microsoft.com/office/powerpoint/2010/main" val="300640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8" grpId="0" animBg="1"/>
      <p:bldP spid="39" grpId="0" animBg="1"/>
      <p:bldP spid="40" grpId="0" animBg="1"/>
      <p:bldP spid="41" grpId="0" animBg="1"/>
      <p:bldP spid="42" grpId="0" animBg="1"/>
      <p:bldP spid="43" grpId="0" animBg="1"/>
      <p:bldP spid="36" grpId="0" animBg="1"/>
      <p:bldP spid="37" grpId="0" animBg="1"/>
      <p:bldP spid="45" grpId="0" animBg="1"/>
      <p:bldP spid="46" grpId="0"/>
      <p:bldP spid="47" grpId="0"/>
      <p:bldP spid="48" grpId="0"/>
      <p:bldP spid="49" grpId="0"/>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1138" y="190035"/>
            <a:ext cx="8721725" cy="523220"/>
          </a:xfrm>
        </p:spPr>
        <p:txBody>
          <a:bodyPr/>
          <a:lstStyle/>
          <a:p>
            <a:r>
              <a:rPr lang="en-SG" dirty="0"/>
              <a:t>Accessing a </a:t>
            </a:r>
            <a:r>
              <a:rPr lang="en-SG" dirty="0" err="1"/>
              <a:t>Microservice</a:t>
            </a:r>
            <a:r>
              <a:rPr lang="en-SG" dirty="0"/>
              <a:t> Inside a Container</a:t>
            </a:r>
          </a:p>
        </p:txBody>
      </p:sp>
      <p:sp>
        <p:nvSpPr>
          <p:cNvPr id="6" name="Content Placeholder 5"/>
          <p:cNvSpPr>
            <a:spLocks noGrp="1"/>
          </p:cNvSpPr>
          <p:nvPr>
            <p:ph idx="1"/>
          </p:nvPr>
        </p:nvSpPr>
        <p:spPr/>
        <p:txBody>
          <a:bodyPr>
            <a:normAutofit/>
          </a:bodyPr>
          <a:lstStyle/>
          <a:p>
            <a:endParaRPr lang="en-SG" sz="2600" dirty="0"/>
          </a:p>
          <a:p>
            <a:endParaRPr lang="en-SG" sz="2600" dirty="0"/>
          </a:p>
          <a:p>
            <a:endParaRPr lang="en-SG" sz="2600" dirty="0"/>
          </a:p>
          <a:p>
            <a:endParaRPr lang="en-SG" sz="2600" dirty="0"/>
          </a:p>
          <a:p>
            <a:endParaRPr lang="en-SG" sz="2600" dirty="0"/>
          </a:p>
          <a:p>
            <a:endParaRPr lang="en-SG" sz="2600" dirty="0"/>
          </a:p>
          <a:p>
            <a:endParaRPr lang="en-SG" sz="2600" dirty="0"/>
          </a:p>
          <a:p>
            <a:r>
              <a:rPr lang="en-SG" sz="2600" dirty="0"/>
              <a:t>An external client may directly access the host IPs in the external network but not the container IPs (because </a:t>
            </a:r>
            <a:r>
              <a:rPr lang="en-SG" sz="2600" b="1" dirty="0"/>
              <a:t>internal IPs are invalid externally</a:t>
            </a:r>
            <a:r>
              <a:rPr lang="en-SG" sz="2600" dirty="0"/>
              <a:t>)</a:t>
            </a:r>
          </a:p>
          <a:p>
            <a:r>
              <a:rPr lang="en-SG" sz="2600" dirty="0"/>
              <a:t>A common solution is to have an intermediary to </a:t>
            </a:r>
            <a:r>
              <a:rPr lang="en-SG" sz="2600" b="1" dirty="0"/>
              <a:t>translate</a:t>
            </a:r>
            <a:r>
              <a:rPr lang="en-SG" sz="2600" dirty="0"/>
              <a:t> between external and internal IPs</a:t>
            </a:r>
          </a:p>
          <a:p>
            <a:endParaRPr lang="en-SG" sz="2600" dirty="0"/>
          </a:p>
        </p:txBody>
      </p:sp>
      <p:sp>
        <p:nvSpPr>
          <p:cNvPr id="4" name="Slide Number Placeholder 3"/>
          <p:cNvSpPr>
            <a:spLocks noGrp="1"/>
          </p:cNvSpPr>
          <p:nvPr>
            <p:ph type="sldNum" sz="quarter" idx="4"/>
          </p:nvPr>
        </p:nvSpPr>
        <p:spPr>
          <a:xfrm>
            <a:off x="8451850" y="6640513"/>
            <a:ext cx="352425" cy="222250"/>
          </a:xfrm>
        </p:spPr>
        <p:txBody>
          <a:bodyPr/>
          <a:lstStyle/>
          <a:p>
            <a:pPr>
              <a:defRPr/>
            </a:pPr>
            <a:fld id="{DE0CB50F-3AD4-468B-89C7-7C390D88F544}" type="slidenum">
              <a:rPr lang="en-US" smtClean="0"/>
              <a:pPr>
                <a:defRPr/>
              </a:pPr>
              <a:t>17</a:t>
            </a:fld>
            <a:endParaRPr lang="en-US"/>
          </a:p>
        </p:txBody>
      </p:sp>
      <p:sp>
        <p:nvSpPr>
          <p:cNvPr id="7" name="Rectangle 6"/>
          <p:cNvSpPr/>
          <p:nvPr/>
        </p:nvSpPr>
        <p:spPr bwMode="auto">
          <a:xfrm>
            <a:off x="6084969" y="833294"/>
            <a:ext cx="2773281" cy="3144881"/>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SG" sz="2000" i="0" u="none" strike="noStrike" cap="none" normalizeH="0" baseline="0" dirty="0">
                <a:ln>
                  <a:noFill/>
                </a:ln>
                <a:solidFill>
                  <a:schemeClr val="tx1"/>
                </a:solidFill>
                <a:effectLst/>
              </a:rPr>
              <a:t>Docker Host</a:t>
            </a:r>
          </a:p>
        </p:txBody>
      </p:sp>
      <p:sp>
        <p:nvSpPr>
          <p:cNvPr id="8" name="Rectangle 7"/>
          <p:cNvSpPr/>
          <p:nvPr/>
        </p:nvSpPr>
        <p:spPr bwMode="auto">
          <a:xfrm>
            <a:off x="6654801" y="3056243"/>
            <a:ext cx="1828799" cy="378261"/>
          </a:xfrm>
          <a:prstGeom prst="rect">
            <a:avLst/>
          </a:prstGeom>
          <a:solidFill>
            <a:srgbClr val="CCFFFF"/>
          </a:solidFill>
          <a:ln w="9525" algn="ctr">
            <a:solidFill>
              <a:schemeClr val="tx1"/>
            </a:solidFill>
            <a:miter lim="800000"/>
            <a:headEnd/>
            <a:tailEnd/>
          </a:ln>
        </p:spPr>
        <p:txBody>
          <a:bodyPr wrap="square" anchor="ctr">
            <a:spAutoFit/>
          </a:bodyPr>
          <a:lstStyle/>
          <a:p>
            <a:pPr algn="ctr"/>
            <a:r>
              <a:rPr lang="en-SG" sz="1800" b="0" dirty="0">
                <a:solidFill>
                  <a:schemeClr val="tx1"/>
                </a:solidFill>
              </a:rPr>
              <a:t>Docker Engine</a:t>
            </a:r>
          </a:p>
        </p:txBody>
      </p:sp>
      <p:grpSp>
        <p:nvGrpSpPr>
          <p:cNvPr id="9" name="Group 8"/>
          <p:cNvGrpSpPr/>
          <p:nvPr/>
        </p:nvGrpSpPr>
        <p:grpSpPr>
          <a:xfrm>
            <a:off x="6654801" y="1154042"/>
            <a:ext cx="1828799" cy="1362715"/>
            <a:chOff x="3708733" y="1951673"/>
            <a:chExt cx="998172" cy="1362715"/>
          </a:xfrm>
        </p:grpSpPr>
        <p:sp>
          <p:nvSpPr>
            <p:cNvPr id="10" name="TextBox 9"/>
            <p:cNvSpPr txBox="1"/>
            <p:nvPr/>
          </p:nvSpPr>
          <p:spPr>
            <a:xfrm>
              <a:off x="3708733" y="1951673"/>
              <a:ext cx="998172" cy="1362715"/>
            </a:xfrm>
            <a:prstGeom prst="rect">
              <a:avLst/>
            </a:prstGeom>
            <a:ln w="12700"/>
          </p:spPr>
          <p:style>
            <a:lnRef idx="2">
              <a:schemeClr val="dk1"/>
            </a:lnRef>
            <a:fillRef idx="1">
              <a:schemeClr val="lt1"/>
            </a:fillRef>
            <a:effectRef idx="0">
              <a:schemeClr val="dk1"/>
            </a:effectRef>
            <a:fontRef idx="minor">
              <a:schemeClr val="dk1"/>
            </a:fontRef>
          </p:style>
          <p:txBody>
            <a:bodyPr wrap="square" rtlCol="0">
              <a:noAutofit/>
            </a:bodyPr>
            <a:lstStyle/>
            <a:p>
              <a:pPr algn="ctr"/>
              <a:r>
                <a:rPr lang="en-SG" sz="1600" b="0" dirty="0">
                  <a:solidFill>
                    <a:schemeClr val="tx1"/>
                  </a:solidFill>
                </a:rPr>
                <a:t>container</a:t>
              </a:r>
            </a:p>
          </p:txBody>
        </p:sp>
        <p:sp>
          <p:nvSpPr>
            <p:cNvPr id="11" name="Rectangle 10"/>
            <p:cNvSpPr/>
            <p:nvPr/>
          </p:nvSpPr>
          <p:spPr bwMode="auto">
            <a:xfrm>
              <a:off x="3802236" y="2307508"/>
              <a:ext cx="811169" cy="425199"/>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SG" sz="1800" b="0" dirty="0" err="1">
                  <a:solidFill>
                    <a:schemeClr val="tx1"/>
                  </a:solidFill>
                  <a:latin typeface="Tahoma" pitchFamily="34" charset="0"/>
                </a:rPr>
                <a:t>Microservice</a:t>
              </a:r>
              <a:endParaRPr lang="en-SG" sz="1800" b="0" dirty="0">
                <a:solidFill>
                  <a:schemeClr val="tx1"/>
                </a:solidFill>
                <a:latin typeface="Tahoma" pitchFamily="34" charset="0"/>
              </a:endParaRPr>
            </a:p>
          </p:txBody>
        </p:sp>
        <p:sp>
          <p:nvSpPr>
            <p:cNvPr id="12" name="Rectangle 11"/>
            <p:cNvSpPr/>
            <p:nvPr/>
          </p:nvSpPr>
          <p:spPr bwMode="auto">
            <a:xfrm>
              <a:off x="3802235" y="2778383"/>
              <a:ext cx="811169" cy="424983"/>
            </a:xfrm>
            <a:prstGeom prst="rect">
              <a:avLst/>
            </a:prstGeom>
            <a:solidFill>
              <a:srgbClr val="C0C0C0"/>
            </a:solidFill>
            <a:ln w="9525" algn="ctr">
              <a:solidFill>
                <a:schemeClr val="tx1"/>
              </a:solidFill>
              <a:miter lim="800000"/>
              <a:headEnd/>
              <a:tailEnd/>
            </a:ln>
          </p:spPr>
          <p:txBody>
            <a:bodyPr wrap="square" anchor="ctr"/>
            <a:lstStyle/>
            <a:p>
              <a:pPr algn="ctr"/>
              <a:r>
                <a:rPr lang="en-SG" sz="1800" b="0" dirty="0">
                  <a:solidFill>
                    <a:schemeClr val="tx1"/>
                  </a:solidFill>
                </a:rPr>
                <a:t>Libs</a:t>
              </a:r>
            </a:p>
          </p:txBody>
        </p:sp>
      </p:grpSp>
      <p:sp>
        <p:nvSpPr>
          <p:cNvPr id="13" name="Rectangle 12"/>
          <p:cNvSpPr/>
          <p:nvPr/>
        </p:nvSpPr>
        <p:spPr bwMode="auto">
          <a:xfrm>
            <a:off x="444786" y="1295400"/>
            <a:ext cx="1981200" cy="2286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SG" sz="2000" b="0" i="0" u="none" strike="noStrike" cap="none" normalizeH="0" baseline="0" dirty="0">
                <a:ln>
                  <a:noFill/>
                </a:ln>
                <a:solidFill>
                  <a:srgbClr val="C69200"/>
                </a:solidFill>
                <a:effectLst/>
                <a:latin typeface="Tahoma" pitchFamily="34" charset="0"/>
              </a:rPr>
              <a:t>Client / Service Consumer</a:t>
            </a:r>
          </a:p>
        </p:txBody>
      </p:sp>
      <p:sp>
        <p:nvSpPr>
          <p:cNvPr id="15" name="Notched Right Arrow 14"/>
          <p:cNvSpPr/>
          <p:nvPr/>
        </p:nvSpPr>
        <p:spPr bwMode="auto">
          <a:xfrm>
            <a:off x="2425987" y="1465210"/>
            <a:ext cx="4400124" cy="459357"/>
          </a:xfrm>
          <a:prstGeom prst="notched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G" sz="2800" b="1" i="0" u="none" strike="noStrike" cap="none" normalizeH="0" baseline="0">
              <a:ln>
                <a:noFill/>
              </a:ln>
              <a:solidFill>
                <a:srgbClr val="C69200"/>
              </a:solidFill>
              <a:effectLst/>
              <a:latin typeface="Tahoma" pitchFamily="34" charset="0"/>
            </a:endParaRPr>
          </a:p>
        </p:txBody>
      </p:sp>
      <p:sp>
        <p:nvSpPr>
          <p:cNvPr id="16" name="TextBox 15"/>
          <p:cNvSpPr txBox="1"/>
          <p:nvPr/>
        </p:nvSpPr>
        <p:spPr>
          <a:xfrm>
            <a:off x="5735322" y="1485357"/>
            <a:ext cx="474810" cy="707886"/>
          </a:xfrm>
          <a:prstGeom prst="rect">
            <a:avLst/>
          </a:prstGeom>
          <a:noFill/>
        </p:spPr>
        <p:txBody>
          <a:bodyPr wrap="none" rtlCol="0">
            <a:spAutoFit/>
          </a:bodyPr>
          <a:lstStyle/>
          <a:p>
            <a:r>
              <a:rPr lang="en-SG" sz="4000" dirty="0"/>
              <a:t>?</a:t>
            </a:r>
            <a:endParaRPr lang="en-GB" sz="4000" dirty="0"/>
          </a:p>
        </p:txBody>
      </p:sp>
      <p:sp>
        <p:nvSpPr>
          <p:cNvPr id="17" name="TextBox 16"/>
          <p:cNvSpPr txBox="1"/>
          <p:nvPr/>
        </p:nvSpPr>
        <p:spPr>
          <a:xfrm>
            <a:off x="6304517" y="990600"/>
            <a:ext cx="2382382" cy="1926267"/>
          </a:xfrm>
          <a:prstGeom prst="rect">
            <a:avLst/>
          </a:prstGeom>
          <a:no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ctr">
              <a:defRPr sz="2000">
                <a:solidFill>
                  <a:srgbClr val="C69200"/>
                </a:solidFill>
                <a:latin typeface="Tahoma" pitchFamily="34" charset="0"/>
              </a:defRPr>
            </a:lvl1pPr>
            <a:lvl2pPr>
              <a:defRPr>
                <a:solidFill>
                  <a:srgbClr val="C69200"/>
                </a:solidFill>
                <a:latin typeface="Tahoma" pitchFamily="34" charset="0"/>
              </a:defRPr>
            </a:lvl2pPr>
            <a:lvl3pPr>
              <a:defRPr>
                <a:solidFill>
                  <a:srgbClr val="C69200"/>
                </a:solidFill>
                <a:latin typeface="Tahoma" pitchFamily="34" charset="0"/>
              </a:defRPr>
            </a:lvl3pPr>
            <a:lvl4pPr>
              <a:defRPr>
                <a:solidFill>
                  <a:srgbClr val="C69200"/>
                </a:solidFill>
                <a:latin typeface="Tahoma" pitchFamily="34" charset="0"/>
              </a:defRPr>
            </a:lvl4pPr>
            <a:lvl5pPr>
              <a:defRPr>
                <a:solidFill>
                  <a:srgbClr val="C69200"/>
                </a:solidFill>
                <a:latin typeface="Tahoma" pitchFamily="34" charset="0"/>
              </a:defRPr>
            </a:lvl5pPr>
            <a:lvl6pPr>
              <a:defRPr>
                <a:solidFill>
                  <a:srgbClr val="C69200"/>
                </a:solidFill>
                <a:latin typeface="Tahoma" pitchFamily="34" charset="0"/>
              </a:defRPr>
            </a:lvl6pPr>
            <a:lvl7pPr>
              <a:defRPr>
                <a:solidFill>
                  <a:srgbClr val="C69200"/>
                </a:solidFill>
                <a:latin typeface="Tahoma" pitchFamily="34" charset="0"/>
              </a:defRPr>
            </a:lvl7pPr>
            <a:lvl8pPr>
              <a:defRPr>
                <a:solidFill>
                  <a:srgbClr val="C69200"/>
                </a:solidFill>
                <a:latin typeface="Tahoma" pitchFamily="34" charset="0"/>
              </a:defRPr>
            </a:lvl8pPr>
            <a:lvl9pPr>
              <a:defRPr>
                <a:solidFill>
                  <a:srgbClr val="C69200"/>
                </a:solidFill>
                <a:latin typeface="Tahoma" pitchFamily="34" charset="0"/>
              </a:defRPr>
            </a:lvl9pPr>
          </a:lstStyle>
          <a:p>
            <a:r>
              <a:rPr lang="en-SG" b="0" dirty="0"/>
              <a:t>Internal network</a:t>
            </a:r>
          </a:p>
        </p:txBody>
      </p:sp>
      <p:sp>
        <p:nvSpPr>
          <p:cNvPr id="18" name="Notched Right Arrow 17"/>
          <p:cNvSpPr/>
          <p:nvPr/>
        </p:nvSpPr>
        <p:spPr bwMode="auto">
          <a:xfrm>
            <a:off x="2445037" y="3015694"/>
            <a:ext cx="3621788" cy="459357"/>
          </a:xfrm>
          <a:prstGeom prst="notched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SG" sz="2800" b="1" i="0" u="none" strike="noStrike" cap="none" normalizeH="0" baseline="0">
              <a:ln>
                <a:noFill/>
              </a:ln>
              <a:solidFill>
                <a:srgbClr val="C69200"/>
              </a:solidFill>
              <a:effectLst/>
              <a:latin typeface="Tahoma" pitchFamily="34" charset="0"/>
            </a:endParaRPr>
          </a:p>
        </p:txBody>
      </p:sp>
      <p:sp>
        <p:nvSpPr>
          <p:cNvPr id="14" name="Cloud 13"/>
          <p:cNvSpPr/>
          <p:nvPr/>
        </p:nvSpPr>
        <p:spPr bwMode="auto">
          <a:xfrm>
            <a:off x="2743200" y="1204506"/>
            <a:ext cx="2820812" cy="2453094"/>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b="0" dirty="0"/>
              <a:t>Internet/ Network</a:t>
            </a:r>
            <a:endParaRPr kumimoji="0" lang="en-SG" sz="2800" b="1" i="0" u="none" strike="noStrike" cap="none" normalizeH="0" baseline="0" dirty="0">
              <a:ln>
                <a:noFill/>
              </a:ln>
              <a:solidFill>
                <a:srgbClr val="C69200"/>
              </a:solidFill>
              <a:effectLst/>
              <a:latin typeface="Tahoma" pitchFamily="34" charset="0"/>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3115743"/>
            <a:ext cx="577056" cy="577056"/>
          </a:xfrm>
          <a:prstGeom prst="rect">
            <a:avLst/>
          </a:prstGeom>
        </p:spPr>
      </p:pic>
    </p:spTree>
    <p:extLst>
      <p:ext uri="{BB962C8B-B14F-4D97-AF65-F5344CB8AC3E}">
        <p14:creationId xmlns:p14="http://schemas.microsoft.com/office/powerpoint/2010/main" val="247127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Network Address Translation (NAT)</a:t>
            </a:r>
          </a:p>
        </p:txBody>
      </p:sp>
      <p:sp>
        <p:nvSpPr>
          <p:cNvPr id="3" name="Content Placeholder 2"/>
          <p:cNvSpPr>
            <a:spLocks noGrp="1"/>
          </p:cNvSpPr>
          <p:nvPr>
            <p:ph idx="1"/>
          </p:nvPr>
        </p:nvSpPr>
        <p:spPr>
          <a:xfrm>
            <a:off x="273483" y="711200"/>
            <a:ext cx="8704262" cy="5638800"/>
          </a:xfrm>
        </p:spPr>
        <p:txBody>
          <a:bodyPr/>
          <a:lstStyle/>
          <a:p>
            <a:r>
              <a:rPr lang="en-SG" b="1" dirty="0"/>
              <a:t>Map one network address </a:t>
            </a:r>
            <a:r>
              <a:rPr lang="en-SG" dirty="0"/>
              <a:t>(e.g., an IP and a port number)</a:t>
            </a:r>
            <a:r>
              <a:rPr lang="en-SG" b="1" dirty="0"/>
              <a:t> to another</a:t>
            </a:r>
            <a:r>
              <a:rPr lang="en-SG" dirty="0"/>
              <a:t> by modifying the address information in network communication data</a:t>
            </a:r>
          </a:p>
          <a:p>
            <a:pPr lvl="1"/>
            <a:r>
              <a:rPr lang="en-SG" dirty="0"/>
              <a:t>So that, data can be (re)routed by the network to a different receiver or can appear to come from a different sender.</a:t>
            </a:r>
          </a:p>
          <a:p>
            <a:r>
              <a:rPr lang="en-SG" dirty="0"/>
              <a:t>E.g., the router</a:t>
            </a:r>
            <a:br>
              <a:rPr lang="en-SG" dirty="0"/>
            </a:br>
            <a:r>
              <a:rPr lang="en-SG" dirty="0"/>
              <a:t>at our home</a:t>
            </a:r>
          </a:p>
        </p:txBody>
      </p:sp>
      <p:pic>
        <p:nvPicPr>
          <p:cNvPr id="5124" name="Picture 4" descr="a diagram of a private network with a router as the gateway and NAT de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053558"/>
            <a:ext cx="4724400" cy="3543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1C37292-23EB-4992-939C-137CBEABE950}"/>
              </a:ext>
            </a:extLst>
          </p:cNvPr>
          <p:cNvSpPr txBox="1"/>
          <p:nvPr/>
        </p:nvSpPr>
        <p:spPr>
          <a:xfrm>
            <a:off x="4991100" y="4748811"/>
            <a:ext cx="1295400" cy="307777"/>
          </a:xfrm>
          <a:prstGeom prst="rect">
            <a:avLst/>
          </a:prstGeom>
          <a:noFill/>
        </p:spPr>
        <p:txBody>
          <a:bodyPr wrap="square" rtlCol="0">
            <a:spAutoFit/>
          </a:bodyPr>
          <a:lstStyle/>
          <a:p>
            <a:r>
              <a:rPr lang="en-SG" sz="1400" b="0" dirty="0">
                <a:solidFill>
                  <a:schemeClr val="tx1"/>
                </a:solidFill>
                <a:latin typeface="Comic Sans MS" panose="030F0702030302020204" pitchFamily="66" charset="0"/>
                <a:cs typeface="Courier New" panose="02070309020205020404" pitchFamily="49" charset="0"/>
              </a:rPr>
              <a:t>192.168.0.1</a:t>
            </a:r>
          </a:p>
        </p:txBody>
      </p:sp>
    </p:spTree>
    <p:extLst>
      <p:ext uri="{BB962C8B-B14F-4D97-AF65-F5344CB8AC3E}">
        <p14:creationId xmlns:p14="http://schemas.microsoft.com/office/powerpoint/2010/main" val="3902588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037" y="228600"/>
            <a:ext cx="8721725" cy="954107"/>
          </a:xfrm>
        </p:spPr>
        <p:txBody>
          <a:bodyPr/>
          <a:lstStyle/>
          <a:p>
            <a:r>
              <a:rPr lang="en-SG" dirty="0"/>
              <a:t>Network Address Translation (NAT)</a:t>
            </a:r>
            <a:br>
              <a:rPr lang="en-SG" dirty="0"/>
            </a:br>
            <a:r>
              <a:rPr lang="en-SG" dirty="0"/>
              <a:t>Enabled Router</a:t>
            </a:r>
          </a:p>
        </p:txBody>
      </p:sp>
      <p:pic>
        <p:nvPicPr>
          <p:cNvPr id="10242" name="Picture 2" descr="a diagram of a request being made from an internal IP through the router to an external 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1817290"/>
            <a:ext cx="4495800" cy="337185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 diagram of the router returning the response from an external IP to the source internal 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400" y="1810940"/>
            <a:ext cx="4495800" cy="3371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100" y="5189140"/>
            <a:ext cx="9055100" cy="246221"/>
          </a:xfrm>
          <a:prstGeom prst="rect">
            <a:avLst/>
          </a:prstGeom>
          <a:noFill/>
        </p:spPr>
        <p:txBody>
          <a:bodyPr wrap="square" rtlCol="0">
            <a:spAutoFit/>
          </a:bodyPr>
          <a:lstStyle/>
          <a:p>
            <a:pPr algn="ctr"/>
            <a:r>
              <a:rPr lang="en-SG" sz="1000" b="0" dirty="0">
                <a:solidFill>
                  <a:schemeClr val="tx1"/>
                </a:solidFill>
              </a:rPr>
              <a:t>Courtesy of Cube Drone’s </a:t>
            </a:r>
            <a:r>
              <a:rPr lang="en-SG" sz="1000" b="0" dirty="0" err="1">
                <a:solidFill>
                  <a:schemeClr val="tx1"/>
                </a:solidFill>
                <a:hlinkClick r:id="rId5"/>
              </a:rPr>
              <a:t>buildatheweb</a:t>
            </a:r>
            <a:r>
              <a:rPr lang="en-SG" sz="1000" b="0" dirty="0">
                <a:solidFill>
                  <a:schemeClr val="tx1"/>
                </a:solidFill>
              </a:rPr>
              <a:t>. </a:t>
            </a:r>
            <a:r>
              <a:rPr lang="en-GB" sz="1000" b="0" dirty="0">
                <a:solidFill>
                  <a:schemeClr val="tx1"/>
                </a:solidFill>
              </a:rPr>
              <a:t>Licensed under a </a:t>
            </a:r>
            <a:r>
              <a:rPr lang="en-GB" sz="1000" b="0" dirty="0">
                <a:solidFill>
                  <a:schemeClr val="tx1"/>
                </a:solidFill>
                <a:hlinkClick r:id="rId6"/>
              </a:rPr>
              <a:t>Creative Commons Attribution-</a:t>
            </a:r>
            <a:r>
              <a:rPr lang="en-GB" sz="1000" b="0" dirty="0" err="1">
                <a:solidFill>
                  <a:schemeClr val="tx1"/>
                </a:solidFill>
                <a:hlinkClick r:id="rId6"/>
              </a:rPr>
              <a:t>NonCommercial</a:t>
            </a:r>
            <a:r>
              <a:rPr lang="en-GB" sz="1000" b="0" dirty="0">
                <a:solidFill>
                  <a:schemeClr val="tx1"/>
                </a:solidFill>
                <a:hlinkClick r:id="rId6"/>
              </a:rPr>
              <a:t>-</a:t>
            </a:r>
            <a:r>
              <a:rPr lang="en-GB" sz="1000" b="0" dirty="0" err="1">
                <a:solidFill>
                  <a:schemeClr val="tx1"/>
                </a:solidFill>
                <a:hlinkClick r:id="rId6"/>
              </a:rPr>
              <a:t>ShareAlike</a:t>
            </a:r>
            <a:r>
              <a:rPr lang="en-GB" sz="1000" b="0" dirty="0">
                <a:solidFill>
                  <a:schemeClr val="tx1"/>
                </a:solidFill>
                <a:hlinkClick r:id="rId6"/>
              </a:rPr>
              <a:t> 4.0 International License</a:t>
            </a:r>
            <a:r>
              <a:rPr lang="en-GB" sz="1000" b="0" dirty="0">
                <a:solidFill>
                  <a:schemeClr val="tx1"/>
                </a:solidFill>
              </a:rPr>
              <a:t>.</a:t>
            </a:r>
            <a:endParaRPr lang="en-SG" sz="1000" b="0" dirty="0">
              <a:solidFill>
                <a:schemeClr val="tx1"/>
              </a:solidFill>
            </a:endParaRPr>
          </a:p>
        </p:txBody>
      </p:sp>
      <p:sp>
        <p:nvSpPr>
          <p:cNvPr id="3" name="TextBox 2"/>
          <p:cNvSpPr txBox="1"/>
          <p:nvPr/>
        </p:nvSpPr>
        <p:spPr>
          <a:xfrm>
            <a:off x="1556505" y="1309460"/>
            <a:ext cx="1458989" cy="523220"/>
          </a:xfrm>
          <a:prstGeom prst="rect">
            <a:avLst/>
          </a:prstGeom>
          <a:noFill/>
        </p:spPr>
        <p:txBody>
          <a:bodyPr wrap="none" rtlCol="0">
            <a:spAutoFit/>
          </a:bodyPr>
          <a:lstStyle/>
          <a:p>
            <a:r>
              <a:rPr lang="en-SG" b="0" dirty="0">
                <a:solidFill>
                  <a:schemeClr val="tx1"/>
                </a:solidFill>
              </a:rPr>
              <a:t>Request</a:t>
            </a:r>
          </a:p>
        </p:txBody>
      </p:sp>
      <p:sp>
        <p:nvSpPr>
          <p:cNvPr id="8" name="TextBox 7"/>
          <p:cNvSpPr txBox="1"/>
          <p:nvPr/>
        </p:nvSpPr>
        <p:spPr>
          <a:xfrm>
            <a:off x="6320188" y="1287720"/>
            <a:ext cx="1050224" cy="523220"/>
          </a:xfrm>
          <a:prstGeom prst="rect">
            <a:avLst/>
          </a:prstGeom>
          <a:noFill/>
        </p:spPr>
        <p:txBody>
          <a:bodyPr wrap="none" rtlCol="0">
            <a:spAutoFit/>
          </a:bodyPr>
          <a:lstStyle/>
          <a:p>
            <a:r>
              <a:rPr lang="en-SG" b="0" dirty="0">
                <a:solidFill>
                  <a:schemeClr val="tx1"/>
                </a:solidFill>
              </a:rPr>
              <a:t>Reply</a:t>
            </a:r>
          </a:p>
        </p:txBody>
      </p:sp>
      <p:sp>
        <p:nvSpPr>
          <p:cNvPr id="11" name="TextBox 10">
            <a:extLst>
              <a:ext uri="{FF2B5EF4-FFF2-40B4-BE49-F238E27FC236}">
                <a16:creationId xmlns:a16="http://schemas.microsoft.com/office/drawing/2014/main" id="{194EDE7B-C3B4-4BFF-8EB7-E9FE5D3B9C12}"/>
              </a:ext>
            </a:extLst>
          </p:cNvPr>
          <p:cNvSpPr txBox="1"/>
          <p:nvPr/>
        </p:nvSpPr>
        <p:spPr>
          <a:xfrm>
            <a:off x="3148695" y="2590800"/>
            <a:ext cx="1461407" cy="307777"/>
          </a:xfrm>
          <a:prstGeom prst="rect">
            <a:avLst/>
          </a:prstGeom>
          <a:noFill/>
        </p:spPr>
        <p:txBody>
          <a:bodyPr wrap="square" rtlCol="0">
            <a:spAutoFit/>
          </a:bodyPr>
          <a:lstStyle/>
          <a:p>
            <a:pPr algn="ctr"/>
            <a:r>
              <a:rPr lang="en-SG" sz="1400" b="0" dirty="0">
                <a:solidFill>
                  <a:schemeClr val="tx1"/>
                </a:solidFill>
                <a:latin typeface="Comic Sans MS" panose="030F0702030302020204" pitchFamily="66" charset="0"/>
                <a:cs typeface="Courier New" panose="02070309020205020404" pitchFamily="49" charset="0"/>
              </a:rPr>
              <a:t>142.251.10.139</a:t>
            </a:r>
          </a:p>
        </p:txBody>
      </p:sp>
      <p:sp>
        <p:nvSpPr>
          <p:cNvPr id="12" name="TextBox 11">
            <a:extLst>
              <a:ext uri="{FF2B5EF4-FFF2-40B4-BE49-F238E27FC236}">
                <a16:creationId xmlns:a16="http://schemas.microsoft.com/office/drawing/2014/main" id="{771FF4F7-9496-4ACF-BAAA-376E9A6AD221}"/>
              </a:ext>
            </a:extLst>
          </p:cNvPr>
          <p:cNvSpPr txBox="1"/>
          <p:nvPr/>
        </p:nvSpPr>
        <p:spPr>
          <a:xfrm>
            <a:off x="7704364" y="2590800"/>
            <a:ext cx="1461407" cy="307777"/>
          </a:xfrm>
          <a:prstGeom prst="rect">
            <a:avLst/>
          </a:prstGeom>
          <a:noFill/>
        </p:spPr>
        <p:txBody>
          <a:bodyPr wrap="square" rtlCol="0">
            <a:spAutoFit/>
          </a:bodyPr>
          <a:lstStyle/>
          <a:p>
            <a:pPr algn="ctr"/>
            <a:r>
              <a:rPr lang="en-SG" sz="1400" b="0" dirty="0">
                <a:solidFill>
                  <a:schemeClr val="tx1"/>
                </a:solidFill>
                <a:latin typeface="Comic Sans MS" panose="030F0702030302020204" pitchFamily="66" charset="0"/>
                <a:cs typeface="Courier New" panose="02070309020205020404" pitchFamily="49" charset="0"/>
              </a:rPr>
              <a:t>142.251.10.139</a:t>
            </a:r>
          </a:p>
        </p:txBody>
      </p:sp>
      <p:sp>
        <p:nvSpPr>
          <p:cNvPr id="13" name="TextBox 12">
            <a:extLst>
              <a:ext uri="{FF2B5EF4-FFF2-40B4-BE49-F238E27FC236}">
                <a16:creationId xmlns:a16="http://schemas.microsoft.com/office/drawing/2014/main" id="{8DF28F2C-5CA3-43D8-AAE8-720EB2B4F09A}"/>
              </a:ext>
            </a:extLst>
          </p:cNvPr>
          <p:cNvSpPr txBox="1"/>
          <p:nvPr/>
        </p:nvSpPr>
        <p:spPr>
          <a:xfrm>
            <a:off x="1447800" y="3378792"/>
            <a:ext cx="1295400" cy="307777"/>
          </a:xfrm>
          <a:prstGeom prst="rect">
            <a:avLst/>
          </a:prstGeom>
          <a:noFill/>
        </p:spPr>
        <p:txBody>
          <a:bodyPr wrap="square" rtlCol="0">
            <a:spAutoFit/>
          </a:bodyPr>
          <a:lstStyle/>
          <a:p>
            <a:r>
              <a:rPr lang="en-SG" sz="1400" b="0" dirty="0">
                <a:solidFill>
                  <a:schemeClr val="tx1"/>
                </a:solidFill>
                <a:latin typeface="Comic Sans MS" panose="030F0702030302020204" pitchFamily="66" charset="0"/>
                <a:cs typeface="Courier New" panose="02070309020205020404" pitchFamily="49" charset="0"/>
              </a:rPr>
              <a:t>192.168.0.1</a:t>
            </a:r>
          </a:p>
        </p:txBody>
      </p:sp>
      <p:sp>
        <p:nvSpPr>
          <p:cNvPr id="14" name="TextBox 13">
            <a:extLst>
              <a:ext uri="{FF2B5EF4-FFF2-40B4-BE49-F238E27FC236}">
                <a16:creationId xmlns:a16="http://schemas.microsoft.com/office/drawing/2014/main" id="{B80B8CB8-5365-4354-8EA1-1389B659306D}"/>
              </a:ext>
            </a:extLst>
          </p:cNvPr>
          <p:cNvSpPr txBox="1"/>
          <p:nvPr/>
        </p:nvSpPr>
        <p:spPr>
          <a:xfrm>
            <a:off x="5996063" y="3378791"/>
            <a:ext cx="1295400" cy="307777"/>
          </a:xfrm>
          <a:prstGeom prst="rect">
            <a:avLst/>
          </a:prstGeom>
          <a:noFill/>
        </p:spPr>
        <p:txBody>
          <a:bodyPr wrap="square" rtlCol="0">
            <a:spAutoFit/>
          </a:bodyPr>
          <a:lstStyle/>
          <a:p>
            <a:r>
              <a:rPr lang="en-SG" sz="1400" b="0" dirty="0">
                <a:solidFill>
                  <a:schemeClr val="tx1"/>
                </a:solidFill>
                <a:latin typeface="Comic Sans MS" panose="030F0702030302020204" pitchFamily="66" charset="0"/>
                <a:cs typeface="Courier New" panose="02070309020205020404" pitchFamily="49" charset="0"/>
              </a:rPr>
              <a:t>192.168.0.1</a:t>
            </a:r>
          </a:p>
        </p:txBody>
      </p:sp>
    </p:spTree>
    <p:extLst>
      <p:ext uri="{BB962C8B-B14F-4D97-AF65-F5344CB8AC3E}">
        <p14:creationId xmlns:p14="http://schemas.microsoft.com/office/powerpoint/2010/main" val="382324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4"/>
          </p:nvPr>
        </p:nvSpPr>
        <p:spPr>
          <a:xfrm>
            <a:off x="8451850" y="6640513"/>
            <a:ext cx="352425" cy="22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rgbClr val="CC00FF"/>
              </a:buClr>
              <a:buSzPct val="40000"/>
              <a:buFont typeface="Wingdings" panose="05000000000000000000" pitchFamily="2" charset="2"/>
              <a:buChar char="n"/>
              <a:defRPr sz="26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3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573A3723-7C78-49D1-8272-E04CD135EB03}" type="slidenum">
              <a:rPr lang="en-US" altLang="en-US" sz="800" smtClean="0">
                <a:latin typeface="Arial" panose="020B0604020202020204" pitchFamily="34" charset="0"/>
              </a:rPr>
              <a:pPr>
                <a:spcBef>
                  <a:spcPct val="0"/>
                </a:spcBef>
                <a:buClrTx/>
                <a:buSzTx/>
                <a:buFontTx/>
                <a:buNone/>
              </a:pPr>
              <a:t>2</a:t>
            </a:fld>
            <a:endParaRPr lang="en-US" altLang="en-US" sz="800">
              <a:latin typeface="Arial" panose="020B0604020202020204" pitchFamily="34" charset="0"/>
            </a:endParaRPr>
          </a:p>
        </p:txBody>
      </p:sp>
      <p:sp>
        <p:nvSpPr>
          <p:cNvPr id="6147" name="Rectangle 2"/>
          <p:cNvSpPr>
            <a:spLocks noGrp="1" noChangeArrowheads="1"/>
          </p:cNvSpPr>
          <p:nvPr>
            <p:ph type="title"/>
          </p:nvPr>
        </p:nvSpPr>
        <p:spPr/>
        <p:txBody>
          <a:bodyPr/>
          <a:lstStyle/>
          <a:p>
            <a:pPr eaLnBrk="1" hangingPunct="1"/>
            <a:r>
              <a:rPr lang="en-GB" altLang="en-US"/>
              <a:t>Outline</a:t>
            </a:r>
          </a:p>
        </p:txBody>
      </p:sp>
      <p:sp>
        <p:nvSpPr>
          <p:cNvPr id="6148" name="Rectangle 3"/>
          <p:cNvSpPr>
            <a:spLocks noGrp="1" noChangeArrowheads="1"/>
          </p:cNvSpPr>
          <p:nvPr>
            <p:ph type="body" idx="1"/>
          </p:nvPr>
        </p:nvSpPr>
        <p:spPr>
          <a:xfrm>
            <a:off x="211138" y="762000"/>
            <a:ext cx="8704262" cy="5791200"/>
          </a:xfrm>
        </p:spPr>
        <p:txBody>
          <a:bodyPr>
            <a:normAutofit/>
          </a:bodyPr>
          <a:lstStyle/>
          <a:p>
            <a:pPr eaLnBrk="1" hangingPunct="1">
              <a:buFont typeface="Wingdings" panose="05000000000000000000" pitchFamily="2" charset="2"/>
              <a:buNone/>
            </a:pPr>
            <a:r>
              <a:rPr lang="en-US" altLang="en-US" sz="2600" b="1" u="sng" dirty="0"/>
              <a:t>Objectives</a:t>
            </a:r>
          </a:p>
          <a:p>
            <a:pPr eaLnBrk="1" hangingPunct="1">
              <a:buFont typeface="Wingdings" panose="05000000000000000000" pitchFamily="2" charset="2"/>
              <a:buNone/>
            </a:pPr>
            <a:r>
              <a:rPr lang="en-US" altLang="en-US" dirty="0"/>
              <a:t>On completing this module, you will be able to:</a:t>
            </a:r>
          </a:p>
          <a:p>
            <a:pPr eaLnBrk="1" hangingPunct="1"/>
            <a:r>
              <a:rPr lang="en-US" altLang="en-US" dirty="0"/>
              <a:t>Understand the concepts of </a:t>
            </a:r>
            <a:r>
              <a:rPr lang="en-US" altLang="en-US" b="1" dirty="0"/>
              <a:t>containers</a:t>
            </a:r>
            <a:r>
              <a:rPr lang="en-US" altLang="en-US" dirty="0"/>
              <a:t> and </a:t>
            </a:r>
            <a:r>
              <a:rPr lang="en-US" altLang="en-US" b="1" dirty="0"/>
              <a:t>containerization</a:t>
            </a:r>
            <a:r>
              <a:rPr lang="en-US" altLang="en-US" dirty="0"/>
              <a:t> in the context of </a:t>
            </a:r>
            <a:r>
              <a:rPr lang="en-US" altLang="en-US" dirty="0" err="1"/>
              <a:t>microservices</a:t>
            </a:r>
            <a:endParaRPr lang="en-US" altLang="en-US" dirty="0"/>
          </a:p>
          <a:p>
            <a:pPr eaLnBrk="1" hangingPunct="1"/>
            <a:r>
              <a:rPr lang="en-US" altLang="en-US" b="1" dirty="0"/>
              <a:t>Deploy</a:t>
            </a:r>
            <a:r>
              <a:rPr lang="en-US" altLang="en-US" dirty="0"/>
              <a:t> </a:t>
            </a:r>
            <a:r>
              <a:rPr lang="en-US" altLang="en-US" dirty="0" err="1"/>
              <a:t>microservices</a:t>
            </a:r>
            <a:r>
              <a:rPr lang="en-US" altLang="en-US" dirty="0"/>
              <a:t> using </a:t>
            </a:r>
            <a:r>
              <a:rPr lang="en-US" altLang="en-US" b="1" dirty="0"/>
              <a:t>docker</a:t>
            </a:r>
            <a:r>
              <a:rPr lang="en-US" altLang="en-US" dirty="0"/>
              <a:t> technology</a:t>
            </a:r>
          </a:p>
          <a:p>
            <a:pPr eaLnBrk="1" hangingPunct="1"/>
            <a:endParaRPr lang="en-US" altLang="en-US" sz="2600" b="1" u="sng" dirty="0"/>
          </a:p>
          <a:p>
            <a:pPr eaLnBrk="1" hangingPunct="1">
              <a:buFont typeface="Wingdings" panose="05000000000000000000" pitchFamily="2" charset="2"/>
              <a:buNone/>
            </a:pPr>
            <a:r>
              <a:rPr lang="en-US" altLang="en-US" sz="2600" b="1" u="sng" dirty="0"/>
              <a:t>Topics</a:t>
            </a:r>
          </a:p>
          <a:p>
            <a:pPr eaLnBrk="1" hangingPunct="1"/>
            <a:r>
              <a:rPr lang="en-US" altLang="en-US" sz="2600" dirty="0"/>
              <a:t>Service deployment</a:t>
            </a:r>
          </a:p>
          <a:p>
            <a:pPr eaLnBrk="1" hangingPunct="1"/>
            <a:r>
              <a:rPr lang="en-US" altLang="en-US" sz="2600" dirty="0"/>
              <a:t>Docker</a:t>
            </a:r>
          </a:p>
          <a:p>
            <a:pPr lvl="1" eaLnBrk="1" hangingPunct="1"/>
            <a:r>
              <a:rPr lang="en-US" altLang="en-US" sz="2400" dirty="0"/>
              <a:t>Image vs. container</a:t>
            </a:r>
          </a:p>
          <a:p>
            <a:pPr lvl="1" eaLnBrk="1" hangingPunct="1"/>
            <a:r>
              <a:rPr lang="en-US" altLang="en-US" sz="2400" dirty="0" err="1"/>
              <a:t>Dockerfile</a:t>
            </a:r>
            <a:endParaRPr lang="en-US" altLang="en-US" sz="2400" dirty="0"/>
          </a:p>
          <a:p>
            <a:pPr lvl="1" eaLnBrk="1" hangingPunct="1"/>
            <a:r>
              <a:rPr lang="en-US" altLang="en-US" sz="2400" dirty="0"/>
              <a:t>Basic networking for containers</a:t>
            </a:r>
          </a:p>
          <a:p>
            <a:pPr lvl="1" eaLnBrk="1" hangingPunct="1"/>
            <a:endParaRPr lang="en-US" altLang="en-US" sz="2400" dirty="0"/>
          </a:p>
          <a:p>
            <a:pPr eaLnBrk="1" hangingPunct="1">
              <a:buFont typeface="Wingdings" panose="05000000000000000000" pitchFamily="2" charset="2"/>
              <a:buNone/>
            </a:pPr>
            <a:endParaRPr lang="en-GB" altLang="en-US" sz="2600" dirty="0"/>
          </a:p>
        </p:txBody>
      </p:sp>
    </p:spTree>
    <p:extLst>
      <p:ext uri="{BB962C8B-B14F-4D97-AF65-F5344CB8AC3E}">
        <p14:creationId xmlns:p14="http://schemas.microsoft.com/office/powerpoint/2010/main" val="2948339044"/>
      </p:ext>
    </p:extLst>
  </p:cSld>
  <p:clrMapOvr>
    <a:masterClrMapping/>
  </p:clrMapOvr>
  <mc:AlternateContent xmlns:mc="http://schemas.openxmlformats.org/markup-compatibility/2006" xmlns:p14="http://schemas.microsoft.com/office/powerpoint/2010/main">
    <mc:Choice Requires="p14">
      <p:transition spd="slow" p14:dur="2000" advTm="33761"/>
    </mc:Choice>
    <mc:Fallback xmlns="">
      <p:transition spd="slow" advTm="3376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138" y="36146"/>
            <a:ext cx="8721725" cy="830997"/>
          </a:xfrm>
        </p:spPr>
        <p:txBody>
          <a:bodyPr/>
          <a:lstStyle/>
          <a:p>
            <a:r>
              <a:rPr lang="en-SG" sz="2400" dirty="0"/>
              <a:t>Accessing a </a:t>
            </a:r>
            <a:r>
              <a:rPr lang="en-SG" sz="2400" dirty="0" err="1"/>
              <a:t>Microservice</a:t>
            </a:r>
            <a:r>
              <a:rPr lang="en-SG" sz="2400" dirty="0"/>
              <a:t> Inside a Container via </a:t>
            </a:r>
            <a:br>
              <a:rPr lang="en-SG" sz="2400" dirty="0"/>
            </a:br>
            <a:r>
              <a:rPr lang="en-SG" sz="2400" dirty="0"/>
              <a:t>Port Mapping (a.k.a. Port Forwarding)</a:t>
            </a:r>
          </a:p>
        </p:txBody>
      </p:sp>
      <p:sp>
        <p:nvSpPr>
          <p:cNvPr id="3" name="Content Placeholder 2"/>
          <p:cNvSpPr>
            <a:spLocks noGrp="1"/>
          </p:cNvSpPr>
          <p:nvPr>
            <p:ph idx="1"/>
          </p:nvPr>
        </p:nvSpPr>
        <p:spPr>
          <a:xfrm>
            <a:off x="211138" y="867142"/>
            <a:ext cx="8704262" cy="5533657"/>
          </a:xfrm>
        </p:spPr>
        <p:txBody>
          <a:bodyPr/>
          <a:lstStyle/>
          <a:p>
            <a:r>
              <a:rPr lang="en-SG" b="1" dirty="0"/>
              <a:t>Port mapping</a:t>
            </a:r>
            <a:r>
              <a:rPr lang="en-SG" dirty="0"/>
              <a:t> is a kind of </a:t>
            </a:r>
            <a:r>
              <a:rPr lang="en-SG" b="1" dirty="0"/>
              <a:t>NAT</a:t>
            </a:r>
            <a:r>
              <a:rPr lang="en-SG" dirty="0"/>
              <a:t>, redirecting communication data from an </a:t>
            </a:r>
            <a:r>
              <a:rPr lang="en-SG" dirty="0" err="1"/>
              <a:t>IP:port</a:t>
            </a:r>
            <a:r>
              <a:rPr lang="en-SG" dirty="0"/>
              <a:t> number to another </a:t>
            </a:r>
            <a:r>
              <a:rPr lang="en-SG" dirty="0" err="1"/>
              <a:t>IP:port</a:t>
            </a:r>
            <a:r>
              <a:rPr lang="en-SG" dirty="0"/>
              <a:t> number</a:t>
            </a:r>
          </a:p>
        </p:txBody>
      </p:sp>
      <p:sp>
        <p:nvSpPr>
          <p:cNvPr id="4" name="Slide Number Placeholder 3"/>
          <p:cNvSpPr>
            <a:spLocks noGrp="1"/>
          </p:cNvSpPr>
          <p:nvPr>
            <p:ph type="sldNum" sz="quarter" idx="4"/>
          </p:nvPr>
        </p:nvSpPr>
        <p:spPr>
          <a:xfrm>
            <a:off x="8451850" y="6640513"/>
            <a:ext cx="352425" cy="222250"/>
          </a:xfrm>
        </p:spPr>
        <p:txBody>
          <a:bodyPr/>
          <a:lstStyle/>
          <a:p>
            <a:pPr>
              <a:defRPr/>
            </a:pPr>
            <a:fld id="{DE0CB50F-3AD4-468B-89C7-7C390D88F544}" type="slidenum">
              <a:rPr lang="en-US" smtClean="0"/>
              <a:pPr>
                <a:defRPr/>
              </a:pPr>
              <a:t>20</a:t>
            </a:fld>
            <a:endParaRPr lang="en-US"/>
          </a:p>
        </p:txBody>
      </p:sp>
      <p:sp>
        <p:nvSpPr>
          <p:cNvPr id="5" name="Rectangle 4"/>
          <p:cNvSpPr/>
          <p:nvPr/>
        </p:nvSpPr>
        <p:spPr bwMode="auto">
          <a:xfrm>
            <a:off x="4495800" y="1843018"/>
            <a:ext cx="4343400" cy="4557782"/>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SG" sz="2000" b="0" i="0" u="none" strike="noStrike" cap="none" normalizeH="0" baseline="0" dirty="0">
              <a:ln>
                <a:noFill/>
              </a:ln>
              <a:solidFill>
                <a:schemeClr val="tx1"/>
              </a:solidFill>
              <a:effectLst/>
            </a:endParaRPr>
          </a:p>
        </p:txBody>
      </p:sp>
      <p:sp>
        <p:nvSpPr>
          <p:cNvPr id="6" name="Rectangle 5"/>
          <p:cNvSpPr/>
          <p:nvPr/>
        </p:nvSpPr>
        <p:spPr bwMode="auto">
          <a:xfrm>
            <a:off x="5029200" y="4343400"/>
            <a:ext cx="3346371" cy="1132683"/>
          </a:xfrm>
          <a:prstGeom prst="rect">
            <a:avLst/>
          </a:prstGeom>
          <a:solidFill>
            <a:srgbClr val="CCFFFF"/>
          </a:solidFill>
          <a:ln w="9525" algn="ctr">
            <a:solidFill>
              <a:schemeClr val="tx1"/>
            </a:solidFill>
            <a:miter lim="800000"/>
            <a:headEnd/>
            <a:tailEnd/>
          </a:ln>
        </p:spPr>
        <p:txBody>
          <a:bodyPr wrap="square" anchor="ctr"/>
          <a:lstStyle/>
          <a:p>
            <a:pPr algn="ctr"/>
            <a:r>
              <a:rPr lang="en-SG" sz="1800" dirty="0">
                <a:solidFill>
                  <a:schemeClr val="tx1"/>
                </a:solidFill>
              </a:rPr>
              <a:t>Docker Engine</a:t>
            </a:r>
          </a:p>
          <a:p>
            <a:pPr algn="ctr"/>
            <a:r>
              <a:rPr lang="en-SG" sz="1600" b="0" dirty="0">
                <a:solidFill>
                  <a:schemeClr val="tx1"/>
                </a:solidFill>
              </a:rPr>
              <a:t>mapping 5000 to 172.17.0.2:5000</a:t>
            </a:r>
          </a:p>
          <a:p>
            <a:pPr algn="ctr"/>
            <a:r>
              <a:rPr lang="en-SG" sz="1600" b="0" dirty="0">
                <a:solidFill>
                  <a:schemeClr val="tx1"/>
                </a:solidFill>
              </a:rPr>
              <a:t>mapping 5100 to 172.17.0.3:5000</a:t>
            </a:r>
          </a:p>
          <a:p>
            <a:pPr algn="ctr"/>
            <a:r>
              <a:rPr lang="en-SG" sz="1800" b="0" dirty="0">
                <a:solidFill>
                  <a:schemeClr val="tx1"/>
                </a:solidFill>
              </a:rPr>
              <a:t>……</a:t>
            </a:r>
          </a:p>
        </p:txBody>
      </p:sp>
      <p:grpSp>
        <p:nvGrpSpPr>
          <p:cNvPr id="7" name="Group 6"/>
          <p:cNvGrpSpPr/>
          <p:nvPr/>
        </p:nvGrpSpPr>
        <p:grpSpPr>
          <a:xfrm>
            <a:off x="5029200" y="2030088"/>
            <a:ext cx="3346371" cy="1744484"/>
            <a:chOff x="3734982" y="1843230"/>
            <a:chExt cx="1826474" cy="1744484"/>
          </a:xfrm>
        </p:grpSpPr>
        <p:sp>
          <p:nvSpPr>
            <p:cNvPr id="8" name="TextBox 7"/>
            <p:cNvSpPr txBox="1"/>
            <p:nvPr/>
          </p:nvSpPr>
          <p:spPr>
            <a:xfrm>
              <a:off x="3734982" y="1843230"/>
              <a:ext cx="1826474" cy="1744484"/>
            </a:xfrm>
            <a:prstGeom prst="rect">
              <a:avLst/>
            </a:prstGeom>
            <a:ln w="12700"/>
          </p:spPr>
          <p:style>
            <a:lnRef idx="2">
              <a:schemeClr val="dk1"/>
            </a:lnRef>
            <a:fillRef idx="1">
              <a:schemeClr val="lt1"/>
            </a:fillRef>
            <a:effectRef idx="0">
              <a:schemeClr val="dk1"/>
            </a:effectRef>
            <a:fontRef idx="minor">
              <a:schemeClr val="dk1"/>
            </a:fontRef>
          </p:style>
          <p:txBody>
            <a:bodyPr wrap="square" rtlCol="0">
              <a:noAutofit/>
            </a:bodyPr>
            <a:lstStyle/>
            <a:p>
              <a:r>
                <a:rPr lang="en-SG" sz="1600" b="0" dirty="0">
                  <a:solidFill>
                    <a:schemeClr val="tx1"/>
                  </a:solidFill>
                </a:rPr>
                <a:t>    </a:t>
              </a:r>
              <a:r>
                <a:rPr lang="en-SG" sz="1600" dirty="0">
                  <a:solidFill>
                    <a:schemeClr val="tx1"/>
                  </a:solidFill>
                </a:rPr>
                <a:t>container</a:t>
              </a:r>
            </a:p>
          </p:txBody>
        </p:sp>
        <p:sp>
          <p:nvSpPr>
            <p:cNvPr id="9" name="Rectangle 8"/>
            <p:cNvSpPr/>
            <p:nvPr/>
          </p:nvSpPr>
          <p:spPr bwMode="auto">
            <a:xfrm>
              <a:off x="3802236" y="2307508"/>
              <a:ext cx="811169" cy="425199"/>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SG" sz="1800" b="0" dirty="0" err="1">
                  <a:solidFill>
                    <a:schemeClr val="tx1"/>
                  </a:solidFill>
                  <a:latin typeface="Tahoma" pitchFamily="34" charset="0"/>
                </a:rPr>
                <a:t>Microservice</a:t>
              </a:r>
              <a:endParaRPr lang="en-SG" sz="1800" b="0" dirty="0">
                <a:solidFill>
                  <a:schemeClr val="tx1"/>
                </a:solidFill>
                <a:latin typeface="Tahoma" pitchFamily="34" charset="0"/>
              </a:endParaRPr>
            </a:p>
          </p:txBody>
        </p:sp>
        <p:sp>
          <p:nvSpPr>
            <p:cNvPr id="10" name="Rectangle 9"/>
            <p:cNvSpPr/>
            <p:nvPr/>
          </p:nvSpPr>
          <p:spPr bwMode="auto">
            <a:xfrm>
              <a:off x="3802235" y="2778383"/>
              <a:ext cx="811169" cy="424983"/>
            </a:xfrm>
            <a:prstGeom prst="rect">
              <a:avLst/>
            </a:prstGeom>
            <a:solidFill>
              <a:srgbClr val="C0C0C0"/>
            </a:solidFill>
            <a:ln w="9525" algn="ctr">
              <a:solidFill>
                <a:schemeClr val="tx1"/>
              </a:solidFill>
              <a:miter lim="800000"/>
              <a:headEnd/>
              <a:tailEnd/>
            </a:ln>
          </p:spPr>
          <p:txBody>
            <a:bodyPr wrap="square" anchor="ctr"/>
            <a:lstStyle/>
            <a:p>
              <a:pPr algn="ctr"/>
              <a:r>
                <a:rPr lang="en-SG" sz="1800" b="0" dirty="0">
                  <a:solidFill>
                    <a:schemeClr val="tx1"/>
                  </a:solidFill>
                </a:rPr>
                <a:t>Libs</a:t>
              </a:r>
            </a:p>
          </p:txBody>
        </p:sp>
      </p:grpSp>
      <p:sp>
        <p:nvSpPr>
          <p:cNvPr id="11" name="TextBox 10"/>
          <p:cNvSpPr txBox="1"/>
          <p:nvPr/>
        </p:nvSpPr>
        <p:spPr>
          <a:xfrm>
            <a:off x="4921331" y="1948257"/>
            <a:ext cx="3613069" cy="2264553"/>
          </a:xfrm>
          <a:prstGeom prst="rect">
            <a:avLst/>
          </a:prstGeom>
          <a:noFill/>
          <a:ln w="19050" cap="flat" cmpd="sng" algn="ctr">
            <a:solidFill>
              <a:schemeClr val="tx1"/>
            </a:solidFill>
            <a:prstDash val="dash"/>
            <a:round/>
            <a:headEnd type="none" w="med" len="med"/>
            <a:tailEnd type="none" w="med" len="med"/>
          </a:ln>
          <a:effectLst/>
        </p:spPr>
        <p:txBody>
          <a:bodyPr vert="horz" wrap="square" lIns="91440" tIns="45720" rIns="91440" bIns="45720" numCol="1" rtlCol="0" anchor="b" anchorCtr="0" compatLnSpc="1">
            <a:prstTxWarp prst="textNoShape">
              <a:avLst/>
            </a:prstTxWarp>
          </a:bodyPr>
          <a:lstStyle>
            <a:defPPr>
              <a:defRPr lang="en-US"/>
            </a:defPPr>
            <a:lvl1pPr algn="ctr">
              <a:defRPr sz="2000" b="0"/>
            </a:lvl1pPr>
          </a:lstStyle>
          <a:p>
            <a:r>
              <a:rPr lang="en-SG" dirty="0"/>
              <a:t>Internal network</a:t>
            </a:r>
          </a:p>
        </p:txBody>
      </p:sp>
      <p:sp>
        <p:nvSpPr>
          <p:cNvPr id="15" name="Rectangle 14"/>
          <p:cNvSpPr/>
          <p:nvPr/>
        </p:nvSpPr>
        <p:spPr>
          <a:xfrm>
            <a:off x="5324165" y="3436017"/>
            <a:ext cx="1142685" cy="338554"/>
          </a:xfrm>
          <a:prstGeom prst="rect">
            <a:avLst/>
          </a:prstGeom>
        </p:spPr>
        <p:txBody>
          <a:bodyPr wrap="none">
            <a:spAutoFit/>
          </a:bodyPr>
          <a:lstStyle/>
          <a:p>
            <a:r>
              <a:rPr lang="en-SG" sz="1600" b="0" dirty="0">
                <a:solidFill>
                  <a:schemeClr val="tx1"/>
                </a:solidFill>
              </a:rPr>
              <a:t>172.17.0.3</a:t>
            </a:r>
          </a:p>
        </p:txBody>
      </p:sp>
      <p:sp>
        <p:nvSpPr>
          <p:cNvPr id="16" name="Rectangle 15"/>
          <p:cNvSpPr/>
          <p:nvPr/>
        </p:nvSpPr>
        <p:spPr bwMode="auto">
          <a:xfrm>
            <a:off x="267401" y="3498746"/>
            <a:ext cx="1314432" cy="100487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SG" sz="2000" b="0" i="0" u="none" strike="noStrike" cap="none" normalizeH="0" baseline="0" dirty="0">
                <a:ln>
                  <a:noFill/>
                </a:ln>
                <a:solidFill>
                  <a:srgbClr val="C69200"/>
                </a:solidFill>
                <a:effectLst/>
                <a:latin typeface="Tahoma" pitchFamily="34" charset="0"/>
              </a:rPr>
              <a:t>(External) Client</a:t>
            </a:r>
          </a:p>
        </p:txBody>
      </p:sp>
      <p:sp>
        <p:nvSpPr>
          <p:cNvPr id="17" name="Rectangle 16"/>
          <p:cNvSpPr/>
          <p:nvPr/>
        </p:nvSpPr>
        <p:spPr>
          <a:xfrm>
            <a:off x="1753584" y="3108460"/>
            <a:ext cx="2406556" cy="646331"/>
          </a:xfrm>
          <a:prstGeom prst="rect">
            <a:avLst/>
          </a:prstGeom>
        </p:spPr>
        <p:txBody>
          <a:bodyPr wrap="none">
            <a:spAutoFit/>
          </a:bodyPr>
          <a:lstStyle/>
          <a:p>
            <a:pPr algn="ctr"/>
            <a:r>
              <a:rPr lang="en-SG" sz="1800" b="0" dirty="0">
                <a:solidFill>
                  <a:schemeClr val="tx1"/>
                </a:solidFill>
              </a:rPr>
              <a:t>Request </a:t>
            </a:r>
          </a:p>
          <a:p>
            <a:pPr algn="ctr"/>
            <a:r>
              <a:rPr lang="en-SG" sz="1800" b="0" dirty="0">
                <a:solidFill>
                  <a:schemeClr val="tx1"/>
                </a:solidFill>
              </a:rPr>
              <a:t>http://10.4.4.38:5100</a:t>
            </a:r>
          </a:p>
        </p:txBody>
      </p:sp>
      <p:cxnSp>
        <p:nvCxnSpPr>
          <p:cNvPr id="19" name="Straight Arrow Connector 18"/>
          <p:cNvCxnSpPr/>
          <p:nvPr/>
        </p:nvCxnSpPr>
        <p:spPr bwMode="auto">
          <a:xfrm flipV="1">
            <a:off x="1596556" y="3805591"/>
            <a:ext cx="2884779" cy="7109"/>
          </a:xfrm>
          <a:prstGeom prst="straightConnector1">
            <a:avLst/>
          </a:prstGeom>
          <a:noFill/>
          <a:ln w="9525" cap="flat" cmpd="sng" algn="ctr">
            <a:solidFill>
              <a:schemeClr val="tx1"/>
            </a:solidFill>
            <a:prstDash val="solid"/>
            <a:round/>
            <a:headEnd type="none" w="med" len="med"/>
            <a:tailEnd type="triangle"/>
          </a:ln>
          <a:effectLst/>
        </p:spPr>
      </p:cxnSp>
      <p:cxnSp>
        <p:nvCxnSpPr>
          <p:cNvPr id="23" name="Curved Connector 22"/>
          <p:cNvCxnSpPr>
            <a:stCxn id="6" idx="1"/>
            <a:endCxn id="9" idx="1"/>
          </p:cNvCxnSpPr>
          <p:nvPr/>
        </p:nvCxnSpPr>
        <p:spPr bwMode="auto">
          <a:xfrm rot="10800000" flipH="1">
            <a:off x="5029199" y="2706966"/>
            <a:ext cx="123219" cy="2202776"/>
          </a:xfrm>
          <a:prstGeom prst="curvedConnector3">
            <a:avLst>
              <a:gd name="adj1" fmla="val -185523"/>
            </a:avLst>
          </a:prstGeom>
          <a:noFill/>
          <a:ln w="9525" cap="flat" cmpd="sng" algn="ctr">
            <a:solidFill>
              <a:schemeClr val="tx1"/>
            </a:solidFill>
            <a:prstDash val="solid"/>
            <a:round/>
            <a:headEnd type="none" w="med" len="med"/>
            <a:tailEnd type="triangle"/>
          </a:ln>
          <a:effectLst/>
        </p:spPr>
      </p:cxnSp>
      <p:cxnSp>
        <p:nvCxnSpPr>
          <p:cNvPr id="33" name="Curved Connector 32"/>
          <p:cNvCxnSpPr>
            <a:stCxn id="39" idx="1"/>
            <a:endCxn id="6" idx="1"/>
          </p:cNvCxnSpPr>
          <p:nvPr/>
        </p:nvCxnSpPr>
        <p:spPr bwMode="auto">
          <a:xfrm rot="10800000">
            <a:off x="5029201" y="4909743"/>
            <a:ext cx="453985" cy="1028699"/>
          </a:xfrm>
          <a:prstGeom prst="curvedConnector3">
            <a:avLst>
              <a:gd name="adj1" fmla="val 150354"/>
            </a:avLst>
          </a:prstGeom>
          <a:noFill/>
          <a:ln w="9525" cap="flat" cmpd="sng" algn="ctr">
            <a:solidFill>
              <a:schemeClr val="tx1"/>
            </a:solidFill>
            <a:prstDash val="solid"/>
            <a:round/>
            <a:headEnd type="none" w="med" len="med"/>
            <a:tailEnd type="triangle"/>
          </a:ln>
          <a:effectLst/>
        </p:spPr>
      </p:cxnSp>
      <p:sp>
        <p:nvSpPr>
          <p:cNvPr id="39" name="Rectangle 38"/>
          <p:cNvSpPr/>
          <p:nvPr/>
        </p:nvSpPr>
        <p:spPr bwMode="auto">
          <a:xfrm>
            <a:off x="5483185" y="5519341"/>
            <a:ext cx="2438400" cy="83820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SG" sz="1600" b="0" dirty="0">
                <a:solidFill>
                  <a:srgbClr val="000000"/>
                </a:solidFill>
              </a:rPr>
              <a:t>Internal IP: 172.17.0.1</a:t>
            </a:r>
            <a:endParaRPr lang="en-SG" sz="1600" dirty="0"/>
          </a:p>
          <a:p>
            <a:pPr algn="ctr"/>
            <a:r>
              <a:rPr lang="en-SG" sz="2000" dirty="0">
                <a:solidFill>
                  <a:schemeClr val="tx1"/>
                </a:solidFill>
              </a:rPr>
              <a:t>Docker Host</a:t>
            </a:r>
            <a:endParaRPr lang="en-SG" sz="1600" dirty="0">
              <a:solidFill>
                <a:schemeClr val="tx1"/>
              </a:solidFill>
            </a:endParaRPr>
          </a:p>
          <a:p>
            <a:pPr algn="ctr"/>
            <a:r>
              <a:rPr lang="en-SG" sz="1600" b="0" dirty="0">
                <a:solidFill>
                  <a:schemeClr val="tx1"/>
                </a:solidFill>
              </a:rPr>
              <a:t>External IP: 10.4.4.38</a:t>
            </a:r>
            <a:endParaRPr kumimoji="0" lang="en-SG" sz="1600" b="1" i="0" u="none" strike="noStrike" cap="none" normalizeH="0" baseline="0" dirty="0">
              <a:ln>
                <a:noFill/>
              </a:ln>
              <a:solidFill>
                <a:srgbClr val="C69200"/>
              </a:solidFill>
              <a:effectLst/>
              <a:latin typeface="Tahoma" pitchFamily="34" charset="0"/>
            </a:endParaRPr>
          </a:p>
        </p:txBody>
      </p:sp>
      <p:sp>
        <p:nvSpPr>
          <p:cNvPr id="51" name="Line Callout 1 (No Border) 50"/>
          <p:cNvSpPr/>
          <p:nvPr/>
        </p:nvSpPr>
        <p:spPr bwMode="auto">
          <a:xfrm>
            <a:off x="6926867" y="2025895"/>
            <a:ext cx="1448704" cy="781034"/>
          </a:xfrm>
          <a:prstGeom prst="callout1">
            <a:avLst>
              <a:gd name="adj1" fmla="val 43140"/>
              <a:gd name="adj2" fmla="val 6726"/>
              <a:gd name="adj3" fmla="val 82255"/>
              <a:gd name="adj4" fmla="val -19975"/>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SG" sz="1600" b="0" dirty="0">
                <a:solidFill>
                  <a:schemeClr val="tx1"/>
                </a:solidFill>
              </a:rPr>
              <a:t>Running at port 5000 in the container</a:t>
            </a:r>
            <a:endParaRPr kumimoji="0" lang="en-SG" sz="1600" b="0" i="0" u="none" strike="noStrike" cap="none" normalizeH="0" baseline="0" dirty="0">
              <a:ln>
                <a:noFill/>
              </a:ln>
              <a:solidFill>
                <a:schemeClr val="tx1"/>
              </a:solidFill>
              <a:effectLst/>
            </a:endParaRPr>
          </a:p>
        </p:txBody>
      </p:sp>
      <p:cxnSp>
        <p:nvCxnSpPr>
          <p:cNvPr id="79" name="Curved Connector 78"/>
          <p:cNvCxnSpPr>
            <a:stCxn id="9" idx="3"/>
            <a:endCxn id="6" idx="3"/>
          </p:cNvCxnSpPr>
          <p:nvPr/>
        </p:nvCxnSpPr>
        <p:spPr bwMode="auto">
          <a:xfrm>
            <a:off x="6638601" y="2706966"/>
            <a:ext cx="1736970" cy="2202776"/>
          </a:xfrm>
          <a:prstGeom prst="curvedConnector3">
            <a:avLst>
              <a:gd name="adj1" fmla="val 113161"/>
            </a:avLst>
          </a:prstGeom>
          <a:noFill/>
          <a:ln w="9525" cap="flat" cmpd="sng" algn="ctr">
            <a:solidFill>
              <a:schemeClr val="tx1"/>
            </a:solidFill>
            <a:prstDash val="solid"/>
            <a:round/>
            <a:headEnd type="none" w="med" len="med"/>
            <a:tailEnd type="triangle"/>
          </a:ln>
          <a:effectLst/>
        </p:spPr>
      </p:cxnSp>
      <p:cxnSp>
        <p:nvCxnSpPr>
          <p:cNvPr id="82" name="Curved Connector 81"/>
          <p:cNvCxnSpPr>
            <a:stCxn id="6" idx="3"/>
            <a:endCxn id="39" idx="3"/>
          </p:cNvCxnSpPr>
          <p:nvPr/>
        </p:nvCxnSpPr>
        <p:spPr bwMode="auto">
          <a:xfrm flipH="1">
            <a:off x="7921585" y="4909742"/>
            <a:ext cx="453986" cy="1028699"/>
          </a:xfrm>
          <a:prstGeom prst="curvedConnector3">
            <a:avLst>
              <a:gd name="adj1" fmla="val -50354"/>
            </a:avLst>
          </a:prstGeom>
          <a:noFill/>
          <a:ln w="9525" cap="flat" cmpd="sng" algn="ctr">
            <a:solidFill>
              <a:schemeClr val="tx1"/>
            </a:solidFill>
            <a:prstDash val="solid"/>
            <a:round/>
            <a:headEnd type="none" w="med" len="med"/>
            <a:tailEnd type="triangle"/>
          </a:ln>
          <a:effectLst/>
        </p:spPr>
      </p:cxnSp>
      <p:cxnSp>
        <p:nvCxnSpPr>
          <p:cNvPr id="95" name="Straight Arrow Connector 94"/>
          <p:cNvCxnSpPr/>
          <p:nvPr/>
        </p:nvCxnSpPr>
        <p:spPr bwMode="auto">
          <a:xfrm flipH="1" flipV="1">
            <a:off x="1581833" y="4254148"/>
            <a:ext cx="2896775" cy="20219"/>
          </a:xfrm>
          <a:prstGeom prst="straightConnector1">
            <a:avLst/>
          </a:prstGeom>
          <a:noFill/>
          <a:ln w="9525" cap="flat" cmpd="sng" algn="ctr">
            <a:solidFill>
              <a:schemeClr val="tx1"/>
            </a:solidFill>
            <a:prstDash val="solid"/>
            <a:round/>
            <a:headEnd type="none" w="med" len="med"/>
            <a:tailEnd type="triangle"/>
          </a:ln>
          <a:effectLst/>
        </p:spPr>
      </p:cxnSp>
      <p:sp>
        <p:nvSpPr>
          <p:cNvPr id="100" name="Rectangle 99"/>
          <p:cNvSpPr/>
          <p:nvPr/>
        </p:nvSpPr>
        <p:spPr>
          <a:xfrm>
            <a:off x="2403439" y="4254148"/>
            <a:ext cx="1153521" cy="369332"/>
          </a:xfrm>
          <a:prstGeom prst="rect">
            <a:avLst/>
          </a:prstGeom>
        </p:spPr>
        <p:txBody>
          <a:bodyPr wrap="none">
            <a:spAutoFit/>
          </a:bodyPr>
          <a:lstStyle/>
          <a:p>
            <a:pPr algn="ctr"/>
            <a:r>
              <a:rPr lang="en-SG" sz="1800" b="0" dirty="0">
                <a:solidFill>
                  <a:schemeClr val="tx1"/>
                </a:solidFill>
              </a:rPr>
              <a:t>Response</a:t>
            </a:r>
          </a:p>
        </p:txBody>
      </p:sp>
      <p:sp>
        <p:nvSpPr>
          <p:cNvPr id="111" name="Rectangle 110"/>
          <p:cNvSpPr/>
          <p:nvPr/>
        </p:nvSpPr>
        <p:spPr>
          <a:xfrm rot="16200000">
            <a:off x="3521968" y="3643423"/>
            <a:ext cx="2256772" cy="338554"/>
          </a:xfrm>
          <a:prstGeom prst="rect">
            <a:avLst/>
          </a:prstGeom>
        </p:spPr>
        <p:txBody>
          <a:bodyPr wrap="none">
            <a:spAutoFit/>
          </a:bodyPr>
          <a:lstStyle/>
          <a:p>
            <a:pPr lvl="0" algn="ctr"/>
            <a:r>
              <a:rPr lang="en-SG" sz="1600" b="0" dirty="0">
                <a:solidFill>
                  <a:srgbClr val="000000"/>
                </a:solidFill>
              </a:rPr>
              <a:t>http://172.17.0.3:5000</a:t>
            </a:r>
          </a:p>
        </p:txBody>
      </p:sp>
    </p:spTree>
    <p:extLst>
      <p:ext uri="{BB962C8B-B14F-4D97-AF65-F5344CB8AC3E}">
        <p14:creationId xmlns:p14="http://schemas.microsoft.com/office/powerpoint/2010/main" val="343801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500"/>
                                        <p:tgtEl>
                                          <p:spTgt spid="33"/>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wipe(down)">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up)">
                                      <p:cBhvr>
                                        <p:cTn id="27" dur="500"/>
                                        <p:tgtEl>
                                          <p:spTgt spid="79"/>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wipe(up)">
                                      <p:cBhvr>
                                        <p:cTn id="31" dur="500"/>
                                        <p:tgtEl>
                                          <p:spTgt spid="82"/>
                                        </p:tgtEl>
                                      </p:cBhvr>
                                    </p:animEffect>
                                  </p:childTnLst>
                                </p:cTn>
                              </p:par>
                            </p:childTnLst>
                          </p:cTn>
                        </p:par>
                        <p:par>
                          <p:cTn id="32" fill="hold">
                            <p:stCondLst>
                              <p:cond delay="1000"/>
                            </p:stCondLst>
                            <p:childTnLst>
                              <p:par>
                                <p:cTn id="33" presetID="22" presetClass="entr" presetSubtype="2" fill="hold" nodeType="after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wipe(right)">
                                      <p:cBhvr>
                                        <p:cTn id="35" dur="500"/>
                                        <p:tgtEl>
                                          <p:spTgt spid="95"/>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wipe(right)">
                                      <p:cBhvr>
                                        <p:cTn id="3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0" grpId="0"/>
      <p:bldP spid="1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2"/>
          <p:cNvSpPr>
            <a:spLocks noGrp="1"/>
          </p:cNvSpPr>
          <p:nvPr>
            <p:ph type="sldNum" sz="quarter" idx="4"/>
          </p:nvPr>
        </p:nvSpPr>
        <p:spPr>
          <a:xfrm>
            <a:off x="8451850" y="6640513"/>
            <a:ext cx="352425" cy="22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rgbClr val="C69200"/>
                </a:solidFill>
                <a:latin typeface="Tahoma" pitchFamily="34" charset="0"/>
              </a:defRPr>
            </a:lvl1pPr>
            <a:lvl2pPr marL="742950" indent="-285750" eaLnBrk="0" hangingPunct="0">
              <a:defRPr sz="2800" b="1">
                <a:solidFill>
                  <a:srgbClr val="C69200"/>
                </a:solidFill>
                <a:latin typeface="Tahoma" pitchFamily="34" charset="0"/>
              </a:defRPr>
            </a:lvl2pPr>
            <a:lvl3pPr marL="1143000" indent="-228600" eaLnBrk="0" hangingPunct="0">
              <a:defRPr sz="2800" b="1">
                <a:solidFill>
                  <a:srgbClr val="C69200"/>
                </a:solidFill>
                <a:latin typeface="Tahoma" pitchFamily="34" charset="0"/>
              </a:defRPr>
            </a:lvl3pPr>
            <a:lvl4pPr marL="1600200" indent="-228600" eaLnBrk="0" hangingPunct="0">
              <a:defRPr sz="2800" b="1">
                <a:solidFill>
                  <a:srgbClr val="C69200"/>
                </a:solidFill>
                <a:latin typeface="Tahoma" pitchFamily="34" charset="0"/>
              </a:defRPr>
            </a:lvl4pPr>
            <a:lvl5pPr marL="2057400" indent="-228600" eaLnBrk="0" hangingPunct="0">
              <a:defRPr sz="2800" b="1">
                <a:solidFill>
                  <a:srgbClr val="C69200"/>
                </a:solidFill>
                <a:latin typeface="Tahoma" pitchFamily="34" charset="0"/>
              </a:defRPr>
            </a:lvl5pPr>
            <a:lvl6pPr marL="2514600" indent="-228600" eaLnBrk="0" fontAlgn="base" hangingPunct="0">
              <a:spcBef>
                <a:spcPct val="0"/>
              </a:spcBef>
              <a:spcAft>
                <a:spcPct val="0"/>
              </a:spcAft>
              <a:defRPr sz="2800" b="1">
                <a:solidFill>
                  <a:srgbClr val="C69200"/>
                </a:solidFill>
                <a:latin typeface="Tahoma" pitchFamily="34" charset="0"/>
              </a:defRPr>
            </a:lvl6pPr>
            <a:lvl7pPr marL="2971800" indent="-228600" eaLnBrk="0" fontAlgn="base" hangingPunct="0">
              <a:spcBef>
                <a:spcPct val="0"/>
              </a:spcBef>
              <a:spcAft>
                <a:spcPct val="0"/>
              </a:spcAft>
              <a:defRPr sz="2800" b="1">
                <a:solidFill>
                  <a:srgbClr val="C69200"/>
                </a:solidFill>
                <a:latin typeface="Tahoma" pitchFamily="34" charset="0"/>
              </a:defRPr>
            </a:lvl7pPr>
            <a:lvl8pPr marL="3429000" indent="-228600" eaLnBrk="0" fontAlgn="base" hangingPunct="0">
              <a:spcBef>
                <a:spcPct val="0"/>
              </a:spcBef>
              <a:spcAft>
                <a:spcPct val="0"/>
              </a:spcAft>
              <a:defRPr sz="2800" b="1">
                <a:solidFill>
                  <a:srgbClr val="C69200"/>
                </a:solidFill>
                <a:latin typeface="Tahoma" pitchFamily="34" charset="0"/>
              </a:defRPr>
            </a:lvl8pPr>
            <a:lvl9pPr marL="3886200" indent="-228600" eaLnBrk="0" fontAlgn="base" hangingPunct="0">
              <a:spcBef>
                <a:spcPct val="0"/>
              </a:spcBef>
              <a:spcAft>
                <a:spcPct val="0"/>
              </a:spcAft>
              <a:defRPr sz="2800" b="1">
                <a:solidFill>
                  <a:srgbClr val="C69200"/>
                </a:solidFill>
                <a:latin typeface="Tahoma"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CB07CB-8AEA-428D-8192-32C281573F07}" type="slidenum">
              <a:rPr kumimoji="0" lang="en-US" sz="800" b="1" i="0" u="none" strike="noStrike" kern="1200" cap="none" spc="0" normalizeH="0" baseline="0" noProof="0" smtClean="0">
                <a:ln>
                  <a:noFill/>
                </a:ln>
                <a:solidFill>
                  <a:srgbClr val="000000"/>
                </a:solidFill>
                <a:effectLst/>
                <a:uLnTx/>
                <a:uFillTx/>
                <a:latin typeface="Arial" charset="0"/>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800" b="1"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
        <p:nvSpPr>
          <p:cNvPr id="22531" name="Rectangle 2"/>
          <p:cNvSpPr>
            <a:spLocks noGrp="1" noChangeArrowheads="1"/>
          </p:cNvSpPr>
          <p:nvPr>
            <p:ph type="title"/>
          </p:nvPr>
        </p:nvSpPr>
        <p:spPr>
          <a:xfrm>
            <a:off x="268288" y="2825750"/>
            <a:ext cx="8485187" cy="519113"/>
          </a:xfrm>
          <a:noFill/>
        </p:spPr>
        <p:txBody>
          <a:bodyPr/>
          <a:lstStyle/>
          <a:p>
            <a:pPr eaLnBrk="1" hangingPunct="1"/>
            <a:r>
              <a:rPr lang="en-GB" dirty="0"/>
              <a:t>Bookstore Lab Scenario</a:t>
            </a:r>
          </a:p>
        </p:txBody>
      </p:sp>
      <p:sp>
        <p:nvSpPr>
          <p:cNvPr id="22532" name="Line 3"/>
          <p:cNvSpPr>
            <a:spLocks noChangeShapeType="1"/>
          </p:cNvSpPr>
          <p:nvPr/>
        </p:nvSpPr>
        <p:spPr bwMode="auto">
          <a:xfrm>
            <a:off x="161925" y="2366963"/>
            <a:ext cx="8842375"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2800" b="1" i="0" u="none" strike="noStrike" kern="1200" cap="none" spc="0" normalizeH="0" baseline="0" noProof="0">
              <a:ln>
                <a:noFill/>
              </a:ln>
              <a:solidFill>
                <a:srgbClr val="C69200"/>
              </a:solidFill>
              <a:effectLst/>
              <a:uLnTx/>
              <a:uFillTx/>
              <a:latin typeface="Tahoma" pitchFamily="34" charset="0"/>
              <a:ea typeface="+mn-ea"/>
              <a:cs typeface="+mn-cs"/>
            </a:endParaRPr>
          </a:p>
        </p:txBody>
      </p:sp>
      <p:sp>
        <p:nvSpPr>
          <p:cNvPr id="22533" name="Line 4"/>
          <p:cNvSpPr>
            <a:spLocks noChangeShapeType="1"/>
          </p:cNvSpPr>
          <p:nvPr/>
        </p:nvSpPr>
        <p:spPr bwMode="auto">
          <a:xfrm>
            <a:off x="161925" y="3897313"/>
            <a:ext cx="8842375"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2800" b="1" i="0" u="none" strike="noStrike" kern="1200" cap="none" spc="0" normalizeH="0" baseline="0" noProof="0">
              <a:ln>
                <a:noFill/>
              </a:ln>
              <a:solidFill>
                <a:srgbClr val="C69200"/>
              </a:solidFill>
              <a:effectLst/>
              <a:uLnTx/>
              <a:uFillTx/>
              <a:latin typeface="Tahoma" pitchFamily="34" charset="0"/>
              <a:ea typeface="+mn-ea"/>
              <a:cs typeface="+mn-cs"/>
            </a:endParaRPr>
          </a:p>
        </p:txBody>
      </p:sp>
    </p:spTree>
    <p:extLst>
      <p:ext uri="{BB962C8B-B14F-4D97-AF65-F5344CB8AC3E}">
        <p14:creationId xmlns:p14="http://schemas.microsoft.com/office/powerpoint/2010/main" val="365302974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138" y="236200"/>
            <a:ext cx="8721725" cy="430887"/>
          </a:xfrm>
        </p:spPr>
        <p:txBody>
          <a:bodyPr/>
          <a:lstStyle/>
          <a:p>
            <a:r>
              <a:rPr lang="en-SG" sz="2200" dirty="0"/>
              <a:t>Running the Book Microservice in Multiple Containers</a:t>
            </a:r>
          </a:p>
        </p:txBody>
      </p:sp>
      <p:sp>
        <p:nvSpPr>
          <p:cNvPr id="4" name="Slide Number Placeholder 3"/>
          <p:cNvSpPr>
            <a:spLocks noGrp="1"/>
          </p:cNvSpPr>
          <p:nvPr>
            <p:ph type="sldNum" sz="quarter" idx="4"/>
          </p:nvPr>
        </p:nvSpPr>
        <p:spPr>
          <a:xfrm>
            <a:off x="8451850" y="6640513"/>
            <a:ext cx="352425" cy="222250"/>
          </a:xfrm>
        </p:spPr>
        <p:txBody>
          <a:bodyPr/>
          <a:lstStyle/>
          <a:p>
            <a:pPr>
              <a:defRPr/>
            </a:pPr>
            <a:fld id="{DE0CB50F-3AD4-468B-89C7-7C390D88F544}" type="slidenum">
              <a:rPr lang="en-US" smtClean="0"/>
              <a:pPr>
                <a:defRPr/>
              </a:pPr>
              <a:t>22</a:t>
            </a:fld>
            <a:endParaRPr lang="en-US"/>
          </a:p>
        </p:txBody>
      </p:sp>
      <p:sp>
        <p:nvSpPr>
          <p:cNvPr id="5" name="Rectangle 4"/>
          <p:cNvSpPr/>
          <p:nvPr/>
        </p:nvSpPr>
        <p:spPr bwMode="auto">
          <a:xfrm>
            <a:off x="541125" y="5334000"/>
            <a:ext cx="8263150" cy="805307"/>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SG" sz="2000" i="0" u="none" strike="noStrike" cap="none" normalizeH="0" baseline="0" dirty="0">
                <a:ln>
                  <a:noFill/>
                </a:ln>
                <a:solidFill>
                  <a:schemeClr val="tx1"/>
                </a:solidFill>
                <a:effectLst/>
              </a:rPr>
              <a:t>Docker Host</a:t>
            </a:r>
          </a:p>
          <a:p>
            <a:pPr marL="0" marR="0" indent="0" algn="ctr" defTabSz="914400" rtl="0" eaLnBrk="1" fontAlgn="base" latinLnBrk="0" hangingPunct="1">
              <a:lnSpc>
                <a:spcPct val="100000"/>
              </a:lnSpc>
              <a:spcBef>
                <a:spcPct val="0"/>
              </a:spcBef>
              <a:spcAft>
                <a:spcPct val="0"/>
              </a:spcAft>
              <a:buClrTx/>
              <a:buSzTx/>
              <a:buFontTx/>
              <a:buNone/>
              <a:tabLst/>
            </a:pPr>
            <a:r>
              <a:rPr lang="en-SG" sz="2000" b="0" dirty="0">
                <a:solidFill>
                  <a:schemeClr val="tx1"/>
                </a:solidFill>
              </a:rPr>
              <a:t>(e.g., a Windows OS)</a:t>
            </a:r>
            <a:endParaRPr kumimoji="0" lang="en-SG" sz="2000" b="0" i="0" u="none" strike="noStrike" cap="none" normalizeH="0" baseline="0" dirty="0">
              <a:ln>
                <a:noFill/>
              </a:ln>
              <a:solidFill>
                <a:schemeClr val="tx1"/>
              </a:solidFill>
              <a:effectLst/>
            </a:endParaRPr>
          </a:p>
        </p:txBody>
      </p:sp>
      <p:sp>
        <p:nvSpPr>
          <p:cNvPr id="6" name="Rectangle 5"/>
          <p:cNvSpPr/>
          <p:nvPr/>
        </p:nvSpPr>
        <p:spPr bwMode="auto">
          <a:xfrm>
            <a:off x="4436493" y="4130969"/>
            <a:ext cx="4367782" cy="922538"/>
          </a:xfrm>
          <a:prstGeom prst="rect">
            <a:avLst/>
          </a:prstGeom>
          <a:solidFill>
            <a:srgbClr val="CCFFFF"/>
          </a:solidFill>
          <a:ln w="9525" algn="ctr">
            <a:solidFill>
              <a:schemeClr val="tx1"/>
            </a:solidFill>
            <a:miter lim="800000"/>
            <a:headEnd/>
            <a:tailEnd/>
          </a:ln>
        </p:spPr>
        <p:txBody>
          <a:bodyPr wrap="square" anchor="ctr"/>
          <a:lstStyle/>
          <a:p>
            <a:pPr algn="ctr"/>
            <a:r>
              <a:rPr lang="en-SG" sz="1800" dirty="0">
                <a:solidFill>
                  <a:schemeClr val="tx1"/>
                </a:solidFill>
              </a:rPr>
              <a:t>Docker Engine</a:t>
            </a:r>
          </a:p>
          <a:p>
            <a:pPr algn="ctr"/>
            <a:r>
              <a:rPr lang="en-SG" sz="1200" b="0" dirty="0">
                <a:solidFill>
                  <a:schemeClr val="tx1"/>
                </a:solidFill>
              </a:rPr>
              <a:t>mapping localhost:5000 to 172.17.0.2:5000</a:t>
            </a:r>
          </a:p>
          <a:p>
            <a:pPr algn="ctr"/>
            <a:r>
              <a:rPr lang="en-SG" sz="1200" b="0" dirty="0">
                <a:solidFill>
                  <a:schemeClr val="tx1"/>
                </a:solidFill>
              </a:rPr>
              <a:t>mapping localhost:5100 to 172.17.0.3:5000</a:t>
            </a:r>
          </a:p>
          <a:p>
            <a:pPr algn="ctr"/>
            <a:r>
              <a:rPr lang="en-SG" sz="1400" b="0" dirty="0">
                <a:solidFill>
                  <a:schemeClr val="tx1"/>
                </a:solidFill>
              </a:rPr>
              <a:t>……</a:t>
            </a:r>
          </a:p>
        </p:txBody>
      </p:sp>
      <p:grpSp>
        <p:nvGrpSpPr>
          <p:cNvPr id="13" name="Group 12"/>
          <p:cNvGrpSpPr/>
          <p:nvPr/>
        </p:nvGrpSpPr>
        <p:grpSpPr>
          <a:xfrm>
            <a:off x="4465379" y="2268647"/>
            <a:ext cx="1206125" cy="1608543"/>
            <a:chOff x="3611294" y="1840651"/>
            <a:chExt cx="1206125" cy="1608543"/>
          </a:xfrm>
        </p:grpSpPr>
        <p:sp>
          <p:nvSpPr>
            <p:cNvPr id="14" name="TextBox 13"/>
            <p:cNvSpPr txBox="1"/>
            <p:nvPr/>
          </p:nvSpPr>
          <p:spPr>
            <a:xfrm>
              <a:off x="3611294" y="1840651"/>
              <a:ext cx="1206125" cy="1608543"/>
            </a:xfrm>
            <a:prstGeom prst="rect">
              <a:avLst/>
            </a:prstGeom>
            <a:ln w="12700"/>
          </p:spPr>
          <p:style>
            <a:lnRef idx="2">
              <a:schemeClr val="dk1"/>
            </a:lnRef>
            <a:fillRef idx="1">
              <a:schemeClr val="lt1"/>
            </a:fillRef>
            <a:effectRef idx="0">
              <a:schemeClr val="dk1"/>
            </a:effectRef>
            <a:fontRef idx="minor">
              <a:schemeClr val="dk1"/>
            </a:fontRef>
          </p:style>
          <p:txBody>
            <a:bodyPr wrap="square" rtlCol="0">
              <a:noAutofit/>
            </a:bodyPr>
            <a:lstStyle/>
            <a:p>
              <a:pPr algn="ctr"/>
              <a:r>
                <a:rPr lang="en-SG" sz="1600" b="0" dirty="0">
                  <a:solidFill>
                    <a:schemeClr val="tx1"/>
                  </a:solidFill>
                </a:rPr>
                <a:t>container 1</a:t>
              </a:r>
            </a:p>
          </p:txBody>
        </p:sp>
        <p:sp>
          <p:nvSpPr>
            <p:cNvPr id="15" name="Rectangle 14"/>
            <p:cNvSpPr/>
            <p:nvPr/>
          </p:nvSpPr>
          <p:spPr bwMode="auto">
            <a:xfrm>
              <a:off x="3802236" y="2307508"/>
              <a:ext cx="811169" cy="425199"/>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SG" sz="1800" b="0" dirty="0">
                  <a:solidFill>
                    <a:schemeClr val="tx1"/>
                  </a:solidFill>
                  <a:latin typeface="Tahoma" pitchFamily="34" charset="0"/>
                </a:rPr>
                <a:t>Book</a:t>
              </a:r>
            </a:p>
          </p:txBody>
        </p:sp>
        <p:sp>
          <p:nvSpPr>
            <p:cNvPr id="16" name="Rectangle 15"/>
            <p:cNvSpPr/>
            <p:nvPr/>
          </p:nvSpPr>
          <p:spPr bwMode="auto">
            <a:xfrm>
              <a:off x="3802235" y="2778383"/>
              <a:ext cx="811169" cy="424983"/>
            </a:xfrm>
            <a:prstGeom prst="rect">
              <a:avLst/>
            </a:prstGeom>
            <a:solidFill>
              <a:srgbClr val="C0C0C0"/>
            </a:solidFill>
            <a:ln w="9525" algn="ctr">
              <a:solidFill>
                <a:schemeClr val="tx1"/>
              </a:solidFill>
              <a:miter lim="800000"/>
              <a:headEnd/>
              <a:tailEnd/>
            </a:ln>
          </p:spPr>
          <p:txBody>
            <a:bodyPr wrap="square" anchor="ctr"/>
            <a:lstStyle/>
            <a:p>
              <a:pPr algn="ctr"/>
              <a:r>
                <a:rPr lang="en-SG" sz="1800" b="0" dirty="0">
                  <a:solidFill>
                    <a:schemeClr val="tx1"/>
                  </a:solidFill>
                </a:rPr>
                <a:t>Libs</a:t>
              </a:r>
            </a:p>
          </p:txBody>
        </p:sp>
      </p:grpSp>
      <p:grpSp>
        <p:nvGrpSpPr>
          <p:cNvPr id="17" name="Group 16"/>
          <p:cNvGrpSpPr/>
          <p:nvPr/>
        </p:nvGrpSpPr>
        <p:grpSpPr>
          <a:xfrm>
            <a:off x="5943643" y="2268647"/>
            <a:ext cx="1206125" cy="1608543"/>
            <a:chOff x="5089558" y="1840651"/>
            <a:chExt cx="1206125" cy="1608543"/>
          </a:xfrm>
        </p:grpSpPr>
        <p:sp>
          <p:nvSpPr>
            <p:cNvPr id="18" name="TextBox 17"/>
            <p:cNvSpPr txBox="1"/>
            <p:nvPr/>
          </p:nvSpPr>
          <p:spPr>
            <a:xfrm>
              <a:off x="5089558" y="1840651"/>
              <a:ext cx="1206125" cy="1608543"/>
            </a:xfrm>
            <a:prstGeom prst="rect">
              <a:avLst/>
            </a:prstGeom>
            <a:ln w="12700"/>
          </p:spPr>
          <p:style>
            <a:lnRef idx="2">
              <a:schemeClr val="dk1"/>
            </a:lnRef>
            <a:fillRef idx="1">
              <a:schemeClr val="lt1"/>
            </a:fillRef>
            <a:effectRef idx="0">
              <a:schemeClr val="dk1"/>
            </a:effectRef>
            <a:fontRef idx="minor">
              <a:schemeClr val="dk1"/>
            </a:fontRef>
          </p:style>
          <p:txBody>
            <a:bodyPr wrap="square" rtlCol="0">
              <a:noAutofit/>
            </a:bodyPr>
            <a:lstStyle/>
            <a:p>
              <a:pPr algn="ctr"/>
              <a:r>
                <a:rPr lang="en-SG" sz="1600" b="0" dirty="0">
                  <a:solidFill>
                    <a:schemeClr val="tx1"/>
                  </a:solidFill>
                </a:rPr>
                <a:t>container 2</a:t>
              </a:r>
            </a:p>
          </p:txBody>
        </p:sp>
        <p:sp>
          <p:nvSpPr>
            <p:cNvPr id="19" name="Rectangle 18"/>
            <p:cNvSpPr/>
            <p:nvPr/>
          </p:nvSpPr>
          <p:spPr bwMode="auto">
            <a:xfrm>
              <a:off x="5280500" y="2307508"/>
              <a:ext cx="811169" cy="425199"/>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SG" sz="1800" b="0" dirty="0">
                  <a:solidFill>
                    <a:schemeClr val="tx1"/>
                  </a:solidFill>
                  <a:latin typeface="Tahoma" pitchFamily="34" charset="0"/>
                </a:rPr>
                <a:t>Book</a:t>
              </a:r>
            </a:p>
          </p:txBody>
        </p:sp>
        <p:sp>
          <p:nvSpPr>
            <p:cNvPr id="20" name="Rectangle 19"/>
            <p:cNvSpPr/>
            <p:nvPr/>
          </p:nvSpPr>
          <p:spPr bwMode="auto">
            <a:xfrm>
              <a:off x="5280499" y="2778383"/>
              <a:ext cx="811169" cy="424983"/>
            </a:xfrm>
            <a:prstGeom prst="rect">
              <a:avLst/>
            </a:prstGeom>
            <a:solidFill>
              <a:srgbClr val="C0C0C0"/>
            </a:solidFill>
            <a:ln w="9525" algn="ctr">
              <a:solidFill>
                <a:schemeClr val="tx1"/>
              </a:solidFill>
              <a:miter lim="800000"/>
              <a:headEnd/>
              <a:tailEnd/>
            </a:ln>
          </p:spPr>
          <p:txBody>
            <a:bodyPr wrap="square" anchor="ctr"/>
            <a:lstStyle/>
            <a:p>
              <a:pPr algn="ctr"/>
              <a:r>
                <a:rPr lang="en-SG" sz="1800" b="0" dirty="0">
                  <a:solidFill>
                    <a:schemeClr val="tx1"/>
                  </a:solidFill>
                </a:rPr>
                <a:t>Libs</a:t>
              </a:r>
            </a:p>
          </p:txBody>
        </p:sp>
      </p:grpSp>
      <p:grpSp>
        <p:nvGrpSpPr>
          <p:cNvPr id="21" name="Group 20"/>
          <p:cNvGrpSpPr/>
          <p:nvPr/>
        </p:nvGrpSpPr>
        <p:grpSpPr>
          <a:xfrm>
            <a:off x="1778811" y="3841386"/>
            <a:ext cx="811170" cy="1206608"/>
            <a:chOff x="930962" y="3515125"/>
            <a:chExt cx="811170" cy="895858"/>
          </a:xfrm>
        </p:grpSpPr>
        <p:sp>
          <p:nvSpPr>
            <p:cNvPr id="22" name="Rectangle 21"/>
            <p:cNvSpPr/>
            <p:nvPr/>
          </p:nvSpPr>
          <p:spPr bwMode="auto">
            <a:xfrm>
              <a:off x="930963" y="3515125"/>
              <a:ext cx="811169" cy="425199"/>
            </a:xfrm>
            <a:prstGeom prst="rect">
              <a:avLst/>
            </a:prstGeom>
            <a:solidFill>
              <a:srgbClr val="C0C0C0"/>
            </a:solidFill>
            <a:ln w="9525" algn="ctr">
              <a:solidFill>
                <a:schemeClr val="tx1"/>
              </a:solidFill>
              <a:miter lim="800000"/>
              <a:headEnd/>
              <a:tailEnd/>
            </a:ln>
          </p:spPr>
          <p:txBody>
            <a:bodyPr wrap="square" anchor="ctr"/>
            <a:lstStyle/>
            <a:p>
              <a:pPr algn="ctr"/>
              <a:r>
                <a:rPr lang="en-SG" sz="1600" b="0" dirty="0">
                  <a:solidFill>
                    <a:schemeClr val="tx1"/>
                  </a:solidFill>
                </a:rPr>
                <a:t>MySQL</a:t>
              </a:r>
            </a:p>
          </p:txBody>
        </p:sp>
        <p:sp>
          <p:nvSpPr>
            <p:cNvPr id="23" name="Rectangle 22"/>
            <p:cNvSpPr/>
            <p:nvPr/>
          </p:nvSpPr>
          <p:spPr bwMode="auto">
            <a:xfrm>
              <a:off x="930962" y="3986000"/>
              <a:ext cx="811169" cy="424983"/>
            </a:xfrm>
            <a:prstGeom prst="rect">
              <a:avLst/>
            </a:prstGeom>
            <a:solidFill>
              <a:srgbClr val="C0C0C0"/>
            </a:solidFill>
            <a:ln w="9525" algn="ctr">
              <a:solidFill>
                <a:schemeClr val="tx1"/>
              </a:solidFill>
              <a:miter lim="800000"/>
              <a:headEnd/>
              <a:tailEnd/>
            </a:ln>
          </p:spPr>
          <p:txBody>
            <a:bodyPr wrap="square" anchor="ctr"/>
            <a:lstStyle/>
            <a:p>
              <a:pPr algn="ctr"/>
              <a:r>
                <a:rPr lang="en-SG" sz="1600" b="0" dirty="0" err="1">
                  <a:solidFill>
                    <a:schemeClr val="tx1"/>
                  </a:solidFill>
                </a:rPr>
                <a:t>WampServer</a:t>
              </a:r>
              <a:endParaRPr lang="en-SG" sz="1600" b="0" dirty="0">
                <a:solidFill>
                  <a:schemeClr val="tx1"/>
                </a:solidFill>
              </a:endParaRPr>
            </a:p>
          </p:txBody>
        </p:sp>
      </p:grpSp>
      <p:grpSp>
        <p:nvGrpSpPr>
          <p:cNvPr id="24" name="Group 23"/>
          <p:cNvGrpSpPr/>
          <p:nvPr/>
        </p:nvGrpSpPr>
        <p:grpSpPr>
          <a:xfrm>
            <a:off x="2794261" y="2851312"/>
            <a:ext cx="1388136" cy="2196682"/>
            <a:chOff x="2039448" y="2496890"/>
            <a:chExt cx="1388136" cy="1918598"/>
          </a:xfrm>
        </p:grpSpPr>
        <p:sp>
          <p:nvSpPr>
            <p:cNvPr id="25" name="Rectangle 24"/>
            <p:cNvSpPr/>
            <p:nvPr/>
          </p:nvSpPr>
          <p:spPr bwMode="auto">
            <a:xfrm>
              <a:off x="2039448" y="2496890"/>
              <a:ext cx="1388136" cy="1918598"/>
            </a:xfrm>
            <a:prstGeom prst="rect">
              <a:avLst/>
            </a:prstGeom>
            <a:ln w="127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SG" sz="1600" b="0" i="0" u="none" strike="noStrike" cap="none" normalizeH="0" baseline="0" dirty="0">
                  <a:ln>
                    <a:noFill/>
                  </a:ln>
                  <a:solidFill>
                    <a:schemeClr val="tx1"/>
                  </a:solidFill>
                  <a:effectLst/>
                  <a:latin typeface="Tahoma" pitchFamily="34" charset="0"/>
                </a:rPr>
                <a:t>CMD </a:t>
              </a:r>
            </a:p>
            <a:p>
              <a:pPr marL="0" marR="0" indent="0" algn="ctr" defTabSz="914400" rtl="0" eaLnBrk="1" fontAlgn="base" latinLnBrk="0" hangingPunct="1">
                <a:lnSpc>
                  <a:spcPct val="100000"/>
                </a:lnSpc>
                <a:spcBef>
                  <a:spcPct val="0"/>
                </a:spcBef>
                <a:spcAft>
                  <a:spcPct val="0"/>
                </a:spcAft>
                <a:buClrTx/>
                <a:buSzTx/>
                <a:buFontTx/>
                <a:buNone/>
                <a:tabLst/>
              </a:pPr>
              <a:r>
                <a:rPr kumimoji="0" lang="en-SG" sz="1600" b="0" i="0" u="none" strike="noStrike" cap="none" normalizeH="0" baseline="0" dirty="0" err="1">
                  <a:ln>
                    <a:noFill/>
                  </a:ln>
                  <a:solidFill>
                    <a:schemeClr val="tx1"/>
                  </a:solidFill>
                  <a:effectLst/>
                  <a:latin typeface="Tahoma" pitchFamily="34" charset="0"/>
                </a:rPr>
                <a:t>docker</a:t>
              </a:r>
              <a:r>
                <a:rPr kumimoji="0" lang="en-SG" sz="1600" b="0" i="0" u="none" strike="noStrike" cap="none" normalizeH="0" baseline="0" dirty="0">
                  <a:ln>
                    <a:noFill/>
                  </a:ln>
                  <a:solidFill>
                    <a:schemeClr val="tx1"/>
                  </a:solidFill>
                  <a:effectLst/>
                  <a:latin typeface="Tahoma" pitchFamily="34" charset="0"/>
                </a:rPr>
                <a:t> build</a:t>
              </a:r>
            </a:p>
            <a:p>
              <a:pPr marL="0" marR="0" indent="0" algn="ctr" defTabSz="914400" rtl="0" eaLnBrk="1" fontAlgn="base" latinLnBrk="0" hangingPunct="1">
                <a:lnSpc>
                  <a:spcPct val="100000"/>
                </a:lnSpc>
                <a:spcBef>
                  <a:spcPct val="0"/>
                </a:spcBef>
                <a:spcAft>
                  <a:spcPct val="0"/>
                </a:spcAft>
                <a:buClrTx/>
                <a:buSzTx/>
                <a:buFontTx/>
                <a:buNone/>
                <a:tabLst/>
              </a:pPr>
              <a:r>
                <a:rPr lang="en-SG" sz="1600" b="0" dirty="0" err="1">
                  <a:solidFill>
                    <a:schemeClr val="tx1"/>
                  </a:solidFill>
                  <a:latin typeface="Tahoma" pitchFamily="34" charset="0"/>
                </a:rPr>
                <a:t>docker</a:t>
              </a:r>
              <a:r>
                <a:rPr lang="en-SG" sz="1600" b="0" dirty="0">
                  <a:solidFill>
                    <a:schemeClr val="tx1"/>
                  </a:solidFill>
                  <a:latin typeface="Tahoma" pitchFamily="34" charset="0"/>
                </a:rPr>
                <a:t> pull</a:t>
              </a:r>
            </a:p>
            <a:p>
              <a:pPr marL="0" marR="0" indent="0" algn="ctr" defTabSz="914400" rtl="0" eaLnBrk="1" fontAlgn="base" latinLnBrk="0" hangingPunct="1">
                <a:lnSpc>
                  <a:spcPct val="100000"/>
                </a:lnSpc>
                <a:spcBef>
                  <a:spcPct val="0"/>
                </a:spcBef>
                <a:spcAft>
                  <a:spcPct val="0"/>
                </a:spcAft>
                <a:buClrTx/>
                <a:buSzTx/>
                <a:buFontTx/>
                <a:buNone/>
                <a:tabLst/>
              </a:pPr>
              <a:r>
                <a:rPr lang="en-SG" sz="1600" b="0" dirty="0" err="1">
                  <a:solidFill>
                    <a:schemeClr val="tx1"/>
                  </a:solidFill>
                  <a:latin typeface="Tahoma" pitchFamily="34" charset="0"/>
                </a:rPr>
                <a:t>docker</a:t>
              </a:r>
              <a:r>
                <a:rPr lang="en-SG" sz="1600" b="0" dirty="0">
                  <a:solidFill>
                    <a:schemeClr val="tx1"/>
                  </a:solidFill>
                  <a:latin typeface="Tahoma" pitchFamily="34" charset="0"/>
                </a:rPr>
                <a:t> run</a:t>
              </a:r>
            </a:p>
            <a:p>
              <a:pPr marL="0" marR="0" indent="0" algn="ctr" defTabSz="914400" rtl="0" eaLnBrk="1" fontAlgn="base" latinLnBrk="0" hangingPunct="1">
                <a:lnSpc>
                  <a:spcPct val="100000"/>
                </a:lnSpc>
                <a:spcBef>
                  <a:spcPct val="0"/>
                </a:spcBef>
                <a:spcAft>
                  <a:spcPct val="0"/>
                </a:spcAft>
                <a:buClrTx/>
                <a:buSzTx/>
                <a:buFontTx/>
                <a:buNone/>
                <a:tabLst/>
              </a:pPr>
              <a:r>
                <a:rPr kumimoji="0" lang="en-SG" sz="1600" b="0" i="0" u="none" strike="noStrike" cap="none" normalizeH="0" baseline="0" dirty="0" err="1">
                  <a:ln>
                    <a:noFill/>
                  </a:ln>
                  <a:solidFill>
                    <a:schemeClr val="tx1"/>
                  </a:solidFill>
                  <a:effectLst/>
                  <a:latin typeface="Tahoma" pitchFamily="34" charset="0"/>
                </a:rPr>
                <a:t>docker</a:t>
              </a:r>
              <a:r>
                <a:rPr kumimoji="0" lang="en-SG" sz="1600" b="0" i="0" u="none" strike="noStrike" cap="none" normalizeH="0" dirty="0">
                  <a:ln>
                    <a:noFill/>
                  </a:ln>
                  <a:solidFill>
                    <a:schemeClr val="tx1"/>
                  </a:solidFill>
                  <a:effectLst/>
                  <a:latin typeface="Tahoma" pitchFamily="34" charset="0"/>
                </a:rPr>
                <a:t> </a:t>
              </a:r>
              <a:r>
                <a:rPr kumimoji="0" lang="en-SG" sz="1600" b="0" i="0" u="none" strike="noStrike" cap="none" normalizeH="0" dirty="0" err="1">
                  <a:ln>
                    <a:noFill/>
                  </a:ln>
                  <a:solidFill>
                    <a:schemeClr val="tx1"/>
                  </a:solidFill>
                  <a:effectLst/>
                  <a:latin typeface="Tahoma" pitchFamily="34" charset="0"/>
                </a:rPr>
                <a:t>rm</a:t>
              </a:r>
              <a:endParaRPr kumimoji="0" lang="en-SG" sz="1600" b="0" i="0" u="none" strike="noStrike" cap="none" normalizeH="0" dirty="0">
                <a:ln>
                  <a:noFill/>
                </a:ln>
                <a:solidFill>
                  <a:schemeClr val="tx1"/>
                </a:solidFill>
                <a:effectLst/>
                <a:latin typeface="Tahoma"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SG" sz="1600" b="0" baseline="0" dirty="0">
                  <a:solidFill>
                    <a:schemeClr val="tx1"/>
                  </a:solidFill>
                  <a:latin typeface="Tahoma" pitchFamily="34" charset="0"/>
                </a:rPr>
                <a:t>…</a:t>
              </a:r>
            </a:p>
            <a:p>
              <a:pPr marL="0" marR="0" indent="0" algn="ctr" defTabSz="914400" rtl="0" eaLnBrk="1" fontAlgn="base" latinLnBrk="0" hangingPunct="1">
                <a:lnSpc>
                  <a:spcPct val="100000"/>
                </a:lnSpc>
                <a:spcBef>
                  <a:spcPct val="0"/>
                </a:spcBef>
                <a:spcAft>
                  <a:spcPct val="0"/>
                </a:spcAft>
                <a:buClrTx/>
                <a:buSzTx/>
                <a:buFontTx/>
                <a:buNone/>
                <a:tabLst/>
              </a:pPr>
              <a:endParaRPr kumimoji="0" lang="en-SG" sz="1600" b="0" i="0" u="none" strike="noStrike" cap="none" normalizeH="0" dirty="0">
                <a:ln>
                  <a:noFill/>
                </a:ln>
                <a:solidFill>
                  <a:schemeClr val="tx1"/>
                </a:solidFill>
                <a:effectLst/>
                <a:latin typeface="Tahoma"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SG" sz="1400" baseline="0" dirty="0">
                  <a:solidFill>
                    <a:schemeClr val="tx1"/>
                  </a:solidFill>
                  <a:latin typeface="Tahoma" pitchFamily="34" charset="0"/>
                </a:rPr>
                <a:t>Docker Client</a:t>
              </a:r>
              <a:endParaRPr kumimoji="0" lang="en-SG" sz="1400" i="0" u="none" strike="noStrike" cap="none" normalizeH="0" baseline="0" dirty="0">
                <a:ln>
                  <a:noFill/>
                </a:ln>
                <a:solidFill>
                  <a:schemeClr val="tx1"/>
                </a:solidFill>
                <a:effectLst/>
                <a:latin typeface="Tahoma" pitchFamily="34" charset="0"/>
              </a:endParaRPr>
            </a:p>
          </p:txBody>
        </p:sp>
        <p:pic>
          <p:nvPicPr>
            <p:cNvPr id="26" name="Picture 2" descr="Command prompt icon (window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090" y="2521383"/>
              <a:ext cx="457200" cy="4572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urved Connector 27"/>
          <p:cNvCxnSpPr>
            <a:stCxn id="8" idx="2"/>
            <a:endCxn id="18" idx="2"/>
          </p:cNvCxnSpPr>
          <p:nvPr/>
        </p:nvCxnSpPr>
        <p:spPr bwMode="auto">
          <a:xfrm rot="5400000">
            <a:off x="7320374" y="3103523"/>
            <a:ext cx="12700" cy="1547335"/>
          </a:xfrm>
          <a:prstGeom prst="curvedConnector3">
            <a:avLst>
              <a:gd name="adj1" fmla="val 1949969"/>
            </a:avLst>
          </a:prstGeom>
          <a:noFill/>
          <a:ln w="9525" cap="flat" cmpd="sng" algn="ctr">
            <a:solidFill>
              <a:schemeClr val="tx1"/>
            </a:solidFill>
            <a:prstDash val="dash"/>
            <a:round/>
            <a:headEnd type="none" w="med" len="med"/>
            <a:tailEnd type="triangle" w="med" len="med"/>
          </a:ln>
          <a:effectLst/>
        </p:spPr>
      </p:cxnSp>
      <p:cxnSp>
        <p:nvCxnSpPr>
          <p:cNvPr id="29" name="Curved Connector 28"/>
          <p:cNvCxnSpPr>
            <a:stCxn id="6" idx="2"/>
            <a:endCxn id="25" idx="2"/>
          </p:cNvCxnSpPr>
          <p:nvPr/>
        </p:nvCxnSpPr>
        <p:spPr bwMode="auto">
          <a:xfrm rot="5400000" flipH="1">
            <a:off x="5051600" y="3484724"/>
            <a:ext cx="5513" cy="3132055"/>
          </a:xfrm>
          <a:prstGeom prst="curvedConnector3">
            <a:avLst>
              <a:gd name="adj1" fmla="val -5228279"/>
            </a:avLst>
          </a:prstGeom>
          <a:noFill/>
          <a:ln w="9525" cap="flat" cmpd="sng" algn="ctr">
            <a:solidFill>
              <a:schemeClr val="tx1"/>
            </a:solidFill>
            <a:prstDash val="dash"/>
            <a:round/>
            <a:headEnd type="triangle" w="med" len="med"/>
            <a:tailEnd type="triangle" w="med" len="med"/>
          </a:ln>
          <a:effectLst/>
        </p:spPr>
      </p:cxnSp>
      <p:cxnSp>
        <p:nvCxnSpPr>
          <p:cNvPr id="30" name="Curved Connector 29"/>
          <p:cNvCxnSpPr>
            <a:stCxn id="8" idx="2"/>
            <a:endCxn id="14" idx="2"/>
          </p:cNvCxnSpPr>
          <p:nvPr/>
        </p:nvCxnSpPr>
        <p:spPr bwMode="auto">
          <a:xfrm rot="5400000">
            <a:off x="6581242" y="2364391"/>
            <a:ext cx="12700" cy="3025599"/>
          </a:xfrm>
          <a:prstGeom prst="curvedConnector3">
            <a:avLst>
              <a:gd name="adj1" fmla="val 2249984"/>
            </a:avLst>
          </a:prstGeom>
          <a:noFill/>
          <a:ln w="9525" cap="flat" cmpd="sng" algn="ctr">
            <a:solidFill>
              <a:schemeClr val="tx1"/>
            </a:solidFill>
            <a:prstDash val="dash"/>
            <a:round/>
            <a:headEnd type="none" w="med" len="med"/>
            <a:tailEnd type="triangle" w="med" len="med"/>
          </a:ln>
          <a:effectLst/>
        </p:spPr>
      </p:cxnSp>
      <p:cxnSp>
        <p:nvCxnSpPr>
          <p:cNvPr id="32" name="Curved Connector 31"/>
          <p:cNvCxnSpPr>
            <a:stCxn id="6" idx="2"/>
            <a:endCxn id="23" idx="2"/>
          </p:cNvCxnSpPr>
          <p:nvPr/>
        </p:nvCxnSpPr>
        <p:spPr bwMode="auto">
          <a:xfrm rot="5400000" flipH="1">
            <a:off x="4399633" y="2832757"/>
            <a:ext cx="5513" cy="4435988"/>
          </a:xfrm>
          <a:prstGeom prst="curvedConnector3">
            <a:avLst>
              <a:gd name="adj1" fmla="val -5829294"/>
            </a:avLst>
          </a:prstGeom>
          <a:noFill/>
          <a:ln w="9525" cap="flat" cmpd="sng" algn="ctr">
            <a:solidFill>
              <a:schemeClr val="tx1"/>
            </a:solidFill>
            <a:prstDash val="dash"/>
            <a:round/>
            <a:headEnd type="triangle" w="med" len="med"/>
            <a:tailEnd type="triangle" w="med" len="med"/>
          </a:ln>
          <a:effectLst/>
        </p:spPr>
      </p:cxnSp>
      <p:sp>
        <p:nvSpPr>
          <p:cNvPr id="35" name="Rectangle 34"/>
          <p:cNvSpPr/>
          <p:nvPr/>
        </p:nvSpPr>
        <p:spPr>
          <a:xfrm>
            <a:off x="79273" y="2263527"/>
            <a:ext cx="2330895" cy="369332"/>
          </a:xfrm>
          <a:prstGeom prst="rect">
            <a:avLst/>
          </a:prstGeom>
        </p:spPr>
        <p:txBody>
          <a:bodyPr wrap="none">
            <a:spAutoFit/>
          </a:bodyPr>
          <a:lstStyle/>
          <a:p>
            <a:pPr algn="ctr"/>
            <a:r>
              <a:rPr lang="en-SG" sz="1800" b="0" dirty="0">
                <a:solidFill>
                  <a:schemeClr val="tx1"/>
                </a:solidFill>
              </a:rPr>
              <a:t>http://localhost:5000</a:t>
            </a:r>
          </a:p>
        </p:txBody>
      </p:sp>
      <p:sp>
        <p:nvSpPr>
          <p:cNvPr id="36" name="Rectangle 35"/>
          <p:cNvSpPr/>
          <p:nvPr/>
        </p:nvSpPr>
        <p:spPr bwMode="auto">
          <a:xfrm>
            <a:off x="541125" y="3841386"/>
            <a:ext cx="1020133" cy="1206608"/>
          </a:xfrm>
          <a:prstGeom prst="rect">
            <a:avLst/>
          </a:prstGeom>
          <a:solidFill>
            <a:srgbClr val="C0C0C0"/>
          </a:solidFill>
          <a:ln w="9525" algn="ctr">
            <a:solidFill>
              <a:schemeClr val="tx1"/>
            </a:solidFill>
            <a:miter lim="800000"/>
            <a:headEnd/>
            <a:tailEnd/>
          </a:ln>
        </p:spPr>
        <p:txBody>
          <a:bodyPr wrap="square" anchor="ctr"/>
          <a:lstStyle/>
          <a:p>
            <a:pPr algn="ctr"/>
            <a:r>
              <a:rPr lang="en-SG" sz="1600" b="0" dirty="0">
                <a:solidFill>
                  <a:schemeClr val="tx1"/>
                </a:solidFill>
              </a:rPr>
              <a:t>Client (e.g., a Web browser)</a:t>
            </a:r>
          </a:p>
        </p:txBody>
      </p:sp>
      <p:sp>
        <p:nvSpPr>
          <p:cNvPr id="37" name="Rectangle 36"/>
          <p:cNvSpPr/>
          <p:nvPr/>
        </p:nvSpPr>
        <p:spPr>
          <a:xfrm>
            <a:off x="23191" y="2629563"/>
            <a:ext cx="2330895" cy="369332"/>
          </a:xfrm>
          <a:prstGeom prst="rect">
            <a:avLst/>
          </a:prstGeom>
        </p:spPr>
        <p:txBody>
          <a:bodyPr wrap="none">
            <a:spAutoFit/>
          </a:bodyPr>
          <a:lstStyle/>
          <a:p>
            <a:pPr algn="ctr"/>
            <a:r>
              <a:rPr lang="en-SG" sz="1800" b="0" dirty="0">
                <a:solidFill>
                  <a:schemeClr val="tx1"/>
                </a:solidFill>
              </a:rPr>
              <a:t>http://localhost:5100</a:t>
            </a:r>
          </a:p>
        </p:txBody>
      </p:sp>
      <p:cxnSp>
        <p:nvCxnSpPr>
          <p:cNvPr id="38" name="Curved Connector 37"/>
          <p:cNvCxnSpPr>
            <a:stCxn id="6" idx="2"/>
            <a:endCxn id="36" idx="2"/>
          </p:cNvCxnSpPr>
          <p:nvPr/>
        </p:nvCxnSpPr>
        <p:spPr bwMode="auto">
          <a:xfrm rot="5400000" flipH="1">
            <a:off x="3833031" y="2266155"/>
            <a:ext cx="5513" cy="5569192"/>
          </a:xfrm>
          <a:prstGeom prst="curvedConnector3">
            <a:avLst>
              <a:gd name="adj1" fmla="val -5674098"/>
            </a:avLst>
          </a:prstGeom>
          <a:noFill/>
          <a:ln w="9525" cap="flat" cmpd="sng" algn="ctr">
            <a:solidFill>
              <a:schemeClr val="tx1"/>
            </a:solidFill>
            <a:prstDash val="dash"/>
            <a:round/>
            <a:headEnd type="triangle" w="med" len="med"/>
            <a:tailEnd type="triangle" w="med" len="med"/>
          </a:ln>
          <a:effectLst/>
        </p:spPr>
      </p:cxnSp>
      <p:grpSp>
        <p:nvGrpSpPr>
          <p:cNvPr id="48" name="Group 47"/>
          <p:cNvGrpSpPr/>
          <p:nvPr/>
        </p:nvGrpSpPr>
        <p:grpSpPr>
          <a:xfrm>
            <a:off x="7421907" y="2268647"/>
            <a:ext cx="1344268" cy="1608543"/>
            <a:chOff x="7339764" y="1716671"/>
            <a:chExt cx="1344268" cy="1608543"/>
          </a:xfrm>
        </p:grpSpPr>
        <p:sp>
          <p:nvSpPr>
            <p:cNvPr id="8" name="Rounded Rectangle 7"/>
            <p:cNvSpPr/>
            <p:nvPr/>
          </p:nvSpPr>
          <p:spPr bwMode="auto">
            <a:xfrm>
              <a:off x="7339764" y="1716671"/>
              <a:ext cx="1344268" cy="1608543"/>
            </a:xfrm>
            <a:prstGeom prst="roundRect">
              <a:avLst/>
            </a:prstGeom>
            <a:ln w="12700">
              <a:solidFill>
                <a:schemeClr val="tx1"/>
              </a:solidFill>
              <a:headEnd/>
              <a:tailEnd/>
            </a:ln>
          </p:spPr>
          <p:style>
            <a:lnRef idx="2">
              <a:schemeClr val="dk1"/>
            </a:lnRef>
            <a:fillRef idx="1">
              <a:schemeClr val="lt1"/>
            </a:fillRef>
            <a:effectRef idx="0">
              <a:schemeClr val="dk1"/>
            </a:effectRef>
            <a:fontRef idx="minor">
              <a:schemeClr val="dk1"/>
            </a:fontRef>
          </p:style>
          <p:txBody>
            <a:bodyPr wrap="square" anchor="b"/>
            <a:lstStyle/>
            <a:p>
              <a:pPr algn="ctr"/>
              <a:r>
                <a:rPr lang="en-SG" sz="1800" b="0" dirty="0">
                  <a:solidFill>
                    <a:schemeClr val="tx1"/>
                  </a:solidFill>
                  <a:latin typeface="Tahoma" pitchFamily="34" charset="0"/>
                </a:rPr>
                <a:t>Images </a:t>
              </a:r>
            </a:p>
          </p:txBody>
        </p:sp>
        <p:pic>
          <p:nvPicPr>
            <p:cNvPr id="10" name="Picture 9" descr="Python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242" y="2342501"/>
              <a:ext cx="490802" cy="490802"/>
            </a:xfrm>
            <a:prstGeom prst="rect">
              <a:avLst/>
            </a:prstGeom>
          </p:spPr>
        </p:pic>
        <p:sp>
          <p:nvSpPr>
            <p:cNvPr id="42" name="TextBox 41"/>
            <p:cNvSpPr txBox="1"/>
            <p:nvPr/>
          </p:nvSpPr>
          <p:spPr>
            <a:xfrm>
              <a:off x="8011898" y="2352289"/>
              <a:ext cx="558422" cy="400110"/>
            </a:xfrm>
            <a:prstGeom prst="rect">
              <a:avLst/>
            </a:prstGeom>
            <a:noFill/>
          </p:spPr>
          <p:txBody>
            <a:bodyPr wrap="none" rtlCol="0">
              <a:spAutoFit/>
            </a:bodyPr>
            <a:lstStyle/>
            <a:p>
              <a:pPr algn="ctr"/>
              <a:r>
                <a:rPr lang="en-SG" sz="2000" b="0" dirty="0">
                  <a:solidFill>
                    <a:schemeClr val="tx1"/>
                  </a:solidFill>
                </a:rPr>
                <a:t>libs</a:t>
              </a:r>
            </a:p>
          </p:txBody>
        </p:sp>
        <p:sp>
          <p:nvSpPr>
            <p:cNvPr id="43" name="TextBox 42"/>
            <p:cNvSpPr txBox="1"/>
            <p:nvPr/>
          </p:nvSpPr>
          <p:spPr>
            <a:xfrm>
              <a:off x="7498041" y="1899225"/>
              <a:ext cx="1078630" cy="400110"/>
            </a:xfrm>
            <a:prstGeom prst="rect">
              <a:avLst/>
            </a:prstGeom>
            <a:ln w="9525"/>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SG" sz="2000" b="0" dirty="0">
                  <a:solidFill>
                    <a:schemeClr val="tx1"/>
                  </a:solidFill>
                </a:rPr>
                <a:t>book.py</a:t>
              </a:r>
            </a:p>
          </p:txBody>
        </p:sp>
      </p:grpSp>
      <p:sp>
        <p:nvSpPr>
          <p:cNvPr id="62" name="Rectangle 61"/>
          <p:cNvSpPr/>
          <p:nvPr/>
        </p:nvSpPr>
        <p:spPr>
          <a:xfrm>
            <a:off x="509726" y="916238"/>
            <a:ext cx="7766050" cy="738664"/>
          </a:xfrm>
          <a:prstGeom prst="rect">
            <a:avLst/>
          </a:prstGeom>
          <a:ln>
            <a:solidFill>
              <a:schemeClr val="tx1"/>
            </a:solidFill>
          </a:ln>
        </p:spPr>
        <p:txBody>
          <a:bodyPr wrap="square">
            <a:spAutoFit/>
          </a:bodyPr>
          <a:lstStyle/>
          <a:p>
            <a:r>
              <a:rPr lang="en-SG" sz="1400" b="0" dirty="0" err="1">
                <a:solidFill>
                  <a:srgbClr val="000000"/>
                </a:solidFill>
              </a:rPr>
              <a:t>docker</a:t>
            </a:r>
            <a:r>
              <a:rPr lang="en-SG" sz="1400" b="0" dirty="0">
                <a:solidFill>
                  <a:srgbClr val="000000"/>
                </a:solidFill>
              </a:rPr>
              <a:t> run </a:t>
            </a:r>
            <a:r>
              <a:rPr lang="en-SG" sz="1400" dirty="0">
                <a:solidFill>
                  <a:srgbClr val="000000"/>
                </a:solidFill>
              </a:rPr>
              <a:t>-p 5000:5000</a:t>
            </a:r>
            <a:r>
              <a:rPr lang="en-SG" sz="1400" b="0" dirty="0">
                <a:solidFill>
                  <a:srgbClr val="000000"/>
                </a:solidFill>
              </a:rPr>
              <a:t> -e &lt;url_to_db@</a:t>
            </a:r>
            <a:r>
              <a:rPr lang="en-SG" sz="1400" dirty="0">
                <a:solidFill>
                  <a:srgbClr val="000000"/>
                </a:solidFill>
              </a:rPr>
              <a:t>host.docker.internal</a:t>
            </a:r>
            <a:r>
              <a:rPr lang="en-SG" sz="1400" b="0" dirty="0">
                <a:solidFill>
                  <a:srgbClr val="000000"/>
                </a:solidFill>
              </a:rPr>
              <a:t>:3306/book&gt; &lt;image name&gt;</a:t>
            </a:r>
          </a:p>
          <a:p>
            <a:r>
              <a:rPr lang="en-SG" sz="1400" b="0" dirty="0" err="1">
                <a:solidFill>
                  <a:srgbClr val="000000"/>
                </a:solidFill>
              </a:rPr>
              <a:t>docker</a:t>
            </a:r>
            <a:r>
              <a:rPr lang="en-SG" sz="1400" b="0" dirty="0">
                <a:solidFill>
                  <a:srgbClr val="000000"/>
                </a:solidFill>
              </a:rPr>
              <a:t> run </a:t>
            </a:r>
            <a:r>
              <a:rPr lang="en-SG" sz="1400" dirty="0">
                <a:solidFill>
                  <a:srgbClr val="000000"/>
                </a:solidFill>
              </a:rPr>
              <a:t>-p 5100:5000</a:t>
            </a:r>
            <a:r>
              <a:rPr lang="en-SG" sz="1400" b="0" dirty="0">
                <a:solidFill>
                  <a:srgbClr val="000000"/>
                </a:solidFill>
              </a:rPr>
              <a:t> -e &lt;url_to_db@</a:t>
            </a:r>
            <a:r>
              <a:rPr lang="en-SG" sz="1400" dirty="0">
                <a:solidFill>
                  <a:srgbClr val="000000"/>
                </a:solidFill>
              </a:rPr>
              <a:t>host.docker.internal</a:t>
            </a:r>
            <a:r>
              <a:rPr lang="en-SG" sz="1400" b="0" dirty="0">
                <a:solidFill>
                  <a:srgbClr val="000000"/>
                </a:solidFill>
              </a:rPr>
              <a:t>:3306/book&gt; &lt;image name&gt;</a:t>
            </a:r>
          </a:p>
          <a:p>
            <a:r>
              <a:rPr lang="en-SG" sz="1400" b="0" dirty="0">
                <a:solidFill>
                  <a:schemeClr val="tx1"/>
                </a:solidFill>
              </a:rPr>
              <a:t>……</a:t>
            </a:r>
          </a:p>
        </p:txBody>
      </p:sp>
      <p:cxnSp>
        <p:nvCxnSpPr>
          <p:cNvPr id="68" name="Straight Connector 67"/>
          <p:cNvCxnSpPr>
            <a:endCxn id="25" idx="0"/>
          </p:cNvCxnSpPr>
          <p:nvPr/>
        </p:nvCxnSpPr>
        <p:spPr bwMode="auto">
          <a:xfrm>
            <a:off x="3276600" y="1653061"/>
            <a:ext cx="211729" cy="1198251"/>
          </a:xfrm>
          <a:prstGeom prst="line">
            <a:avLst/>
          </a:prstGeom>
          <a:noFill/>
          <a:ln w="9525" cap="flat" cmpd="sng" algn="ctr">
            <a:solidFill>
              <a:schemeClr val="tx1"/>
            </a:solidFill>
            <a:prstDash val="solid"/>
            <a:round/>
            <a:headEnd type="none" w="med" len="med"/>
            <a:tailEnd type="none" w="med" len="med"/>
          </a:ln>
          <a:effectLst/>
        </p:spPr>
      </p:cxnSp>
      <p:cxnSp>
        <p:nvCxnSpPr>
          <p:cNvPr id="75" name="Straight Connector 74"/>
          <p:cNvCxnSpPr>
            <a:stCxn id="37" idx="2"/>
            <a:endCxn id="36" idx="0"/>
          </p:cNvCxnSpPr>
          <p:nvPr/>
        </p:nvCxnSpPr>
        <p:spPr bwMode="auto">
          <a:xfrm flipH="1">
            <a:off x="1051192" y="2998895"/>
            <a:ext cx="137447" cy="842491"/>
          </a:xfrm>
          <a:prstGeom prst="line">
            <a:avLst/>
          </a:prstGeom>
          <a:noFill/>
          <a:ln w="9525" cap="flat" cmpd="sng" algn="ctr">
            <a:solidFill>
              <a:schemeClr val="tx1"/>
            </a:solidFill>
            <a:prstDash val="solid"/>
            <a:round/>
            <a:headEnd type="none" w="med" len="med"/>
            <a:tailEnd type="none" w="med" len="med"/>
          </a:ln>
          <a:effectLst/>
        </p:spPr>
      </p:cxnSp>
      <p:sp>
        <p:nvSpPr>
          <p:cNvPr id="39" name="Rectangle 38"/>
          <p:cNvSpPr/>
          <p:nvPr/>
        </p:nvSpPr>
        <p:spPr bwMode="auto">
          <a:xfrm>
            <a:off x="1774319" y="3206379"/>
            <a:ext cx="811169" cy="573487"/>
          </a:xfrm>
          <a:prstGeom prst="rect">
            <a:avLst/>
          </a:prstGeom>
          <a:solidFill>
            <a:srgbClr val="ADE5F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SG" sz="1600" b="0" dirty="0">
                <a:solidFill>
                  <a:schemeClr val="tx1"/>
                </a:solidFill>
                <a:latin typeface="Tahoma" pitchFamily="34" charset="0"/>
              </a:rPr>
              <a:t>Book DB</a:t>
            </a:r>
          </a:p>
        </p:txBody>
      </p:sp>
    </p:spTree>
    <p:extLst>
      <p:ext uri="{BB962C8B-B14F-4D97-AF65-F5344CB8AC3E}">
        <p14:creationId xmlns:p14="http://schemas.microsoft.com/office/powerpoint/2010/main" val="427413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138" y="36146"/>
            <a:ext cx="8721725" cy="830997"/>
          </a:xfrm>
        </p:spPr>
        <p:txBody>
          <a:bodyPr/>
          <a:lstStyle/>
          <a:p>
            <a:r>
              <a:rPr lang="en-SG" sz="2400" dirty="0"/>
              <a:t>Deploying a Microservice</a:t>
            </a:r>
            <a:br>
              <a:rPr lang="en-SG" sz="2400" dirty="0"/>
            </a:br>
            <a:r>
              <a:rPr lang="en-SG" sz="2400" dirty="0"/>
              <a:t>    -- Running a Microservice on Another Machine</a:t>
            </a:r>
            <a:endParaRPr lang="en-GB" sz="2400" dirty="0"/>
          </a:p>
        </p:txBody>
      </p:sp>
      <p:sp>
        <p:nvSpPr>
          <p:cNvPr id="3" name="Content Placeholder 2"/>
          <p:cNvSpPr>
            <a:spLocks noGrp="1"/>
          </p:cNvSpPr>
          <p:nvPr>
            <p:ph idx="1"/>
          </p:nvPr>
        </p:nvSpPr>
        <p:spPr>
          <a:xfrm>
            <a:off x="211138" y="4100760"/>
            <a:ext cx="8704262" cy="2332990"/>
          </a:xfrm>
        </p:spPr>
        <p:txBody>
          <a:bodyPr>
            <a:normAutofit/>
          </a:bodyPr>
          <a:lstStyle/>
          <a:p>
            <a:endParaRPr lang="en-SG" dirty="0"/>
          </a:p>
          <a:p>
            <a:r>
              <a:rPr lang="en-SG" dirty="0"/>
              <a:t>The book microservice runs on my machine for development, but after the source code is transferred to the server machine, it does not run. What could be the reasons?</a:t>
            </a:r>
            <a:endParaRPr lang="en-GB" dirty="0"/>
          </a:p>
        </p:txBody>
      </p:sp>
      <p:sp>
        <p:nvSpPr>
          <p:cNvPr id="4" name="Slide Number Placeholder 3"/>
          <p:cNvSpPr>
            <a:spLocks noGrp="1"/>
          </p:cNvSpPr>
          <p:nvPr>
            <p:ph type="sldNum" sz="quarter" idx="4"/>
          </p:nvPr>
        </p:nvSpPr>
        <p:spPr>
          <a:xfrm>
            <a:off x="8451850" y="6640513"/>
            <a:ext cx="352425" cy="222250"/>
          </a:xfrm>
        </p:spPr>
        <p:txBody>
          <a:bodyPr/>
          <a:lstStyle/>
          <a:p>
            <a:pPr>
              <a:defRPr/>
            </a:pPr>
            <a:fld id="{DE0CB50F-3AD4-468B-89C7-7C390D88F544}" type="slidenum">
              <a:rPr lang="en-US" smtClean="0"/>
              <a:pPr>
                <a:defRPr/>
              </a:pPr>
              <a:t>3</a:t>
            </a:fld>
            <a:endParaRPr lang="en-US"/>
          </a:p>
        </p:txBody>
      </p:sp>
      <p:pic>
        <p:nvPicPr>
          <p:cNvPr id="5" name="Content Placeholder 5" descr="Laptop White Background 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52400" y="1766013"/>
            <a:ext cx="2573866"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p:cNvSpPr/>
          <p:nvPr/>
        </p:nvSpPr>
        <p:spPr bwMode="auto">
          <a:xfrm>
            <a:off x="3657600" y="1958439"/>
            <a:ext cx="1371600" cy="578922"/>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a:ln>
                <a:noFill/>
              </a:ln>
              <a:solidFill>
                <a:srgbClr val="C69200"/>
              </a:solidFill>
              <a:effectLst/>
              <a:latin typeface="Tahoma" pitchFamily="34" charset="0"/>
            </a:endParaRPr>
          </a:p>
        </p:txBody>
      </p:sp>
      <p:sp>
        <p:nvSpPr>
          <p:cNvPr id="8" name="TextBox 7"/>
          <p:cNvSpPr txBox="1"/>
          <p:nvPr/>
        </p:nvSpPr>
        <p:spPr>
          <a:xfrm>
            <a:off x="913436" y="962501"/>
            <a:ext cx="1676400" cy="646331"/>
          </a:xfrm>
          <a:prstGeom prst="rect">
            <a:avLst/>
          </a:prstGeom>
          <a:noFill/>
        </p:spPr>
        <p:txBody>
          <a:bodyPr wrap="square" rtlCol="0">
            <a:spAutoFit/>
          </a:bodyPr>
          <a:lstStyle/>
          <a:p>
            <a:pPr algn="ctr"/>
            <a:r>
              <a:rPr lang="en-SG" sz="1800" b="0" dirty="0">
                <a:solidFill>
                  <a:schemeClr val="tx1"/>
                </a:solidFill>
              </a:rPr>
              <a:t>Book </a:t>
            </a:r>
            <a:r>
              <a:rPr lang="en-SG" sz="1800" b="0" dirty="0" err="1">
                <a:solidFill>
                  <a:schemeClr val="tx1"/>
                </a:solidFill>
              </a:rPr>
              <a:t>microservice</a:t>
            </a:r>
            <a:endParaRPr lang="en-SG" sz="1800" b="0" dirty="0">
              <a:solidFill>
                <a:schemeClr val="tx1"/>
              </a:solidFill>
            </a:endParaRPr>
          </a:p>
        </p:txBody>
      </p:sp>
      <p:sp>
        <p:nvSpPr>
          <p:cNvPr id="9" name="TextBox 8"/>
          <p:cNvSpPr txBox="1"/>
          <p:nvPr/>
        </p:nvSpPr>
        <p:spPr>
          <a:xfrm>
            <a:off x="685800" y="3290013"/>
            <a:ext cx="1710725" cy="400110"/>
          </a:xfrm>
          <a:prstGeom prst="rect">
            <a:avLst/>
          </a:prstGeom>
          <a:noFill/>
        </p:spPr>
        <p:txBody>
          <a:bodyPr wrap="none" rtlCol="0">
            <a:spAutoFit/>
          </a:bodyPr>
          <a:lstStyle/>
          <a:p>
            <a:r>
              <a:rPr lang="en-SG" sz="2000" dirty="0"/>
              <a:t>My Machine</a:t>
            </a:r>
            <a:endParaRPr lang="en-GB" sz="2000" dirty="0"/>
          </a:p>
        </p:txBody>
      </p:sp>
      <p:sp>
        <p:nvSpPr>
          <p:cNvPr id="10" name="TextBox 9"/>
          <p:cNvSpPr txBox="1"/>
          <p:nvPr/>
        </p:nvSpPr>
        <p:spPr>
          <a:xfrm>
            <a:off x="6248400" y="3290013"/>
            <a:ext cx="2170787" cy="400110"/>
          </a:xfrm>
          <a:prstGeom prst="rect">
            <a:avLst/>
          </a:prstGeom>
          <a:noFill/>
        </p:spPr>
        <p:txBody>
          <a:bodyPr wrap="none" rtlCol="0">
            <a:spAutoFit/>
          </a:bodyPr>
          <a:lstStyle/>
          <a:p>
            <a:r>
              <a:rPr lang="en-SG" sz="2000" dirty="0"/>
              <a:t>Server Machine</a:t>
            </a:r>
            <a:endParaRPr lang="en-GB" sz="2000" dirty="0"/>
          </a:p>
        </p:txBody>
      </p:sp>
      <p:sp>
        <p:nvSpPr>
          <p:cNvPr id="11" name="TextBox 10"/>
          <p:cNvSpPr txBox="1"/>
          <p:nvPr/>
        </p:nvSpPr>
        <p:spPr>
          <a:xfrm>
            <a:off x="4177393" y="3078513"/>
            <a:ext cx="474810" cy="707886"/>
          </a:xfrm>
          <a:prstGeom prst="rect">
            <a:avLst/>
          </a:prstGeom>
          <a:noFill/>
        </p:spPr>
        <p:txBody>
          <a:bodyPr wrap="none" rtlCol="0">
            <a:spAutoFit/>
          </a:bodyPr>
          <a:lstStyle/>
          <a:p>
            <a:r>
              <a:rPr lang="en-SG" sz="4000" dirty="0"/>
              <a:t>?</a:t>
            </a:r>
            <a:endParaRPr lang="en-GB" sz="4000" dirty="0"/>
          </a:p>
        </p:txBody>
      </p:sp>
      <p:sp>
        <p:nvSpPr>
          <p:cNvPr id="12" name="TextBox 11"/>
          <p:cNvSpPr txBox="1"/>
          <p:nvPr/>
        </p:nvSpPr>
        <p:spPr>
          <a:xfrm>
            <a:off x="6459511" y="765102"/>
            <a:ext cx="1676400" cy="646331"/>
          </a:xfrm>
          <a:prstGeom prst="rect">
            <a:avLst/>
          </a:prstGeom>
          <a:noFill/>
        </p:spPr>
        <p:txBody>
          <a:bodyPr wrap="square" rtlCol="0">
            <a:spAutoFit/>
          </a:bodyPr>
          <a:lstStyle/>
          <a:p>
            <a:pPr algn="ctr"/>
            <a:r>
              <a:rPr lang="en-SG" sz="1800" b="0" dirty="0">
                <a:solidFill>
                  <a:schemeClr val="tx1"/>
                </a:solidFill>
              </a:rPr>
              <a:t>Book </a:t>
            </a:r>
            <a:r>
              <a:rPr lang="en-SG" sz="1800" b="0" dirty="0" err="1">
                <a:solidFill>
                  <a:schemeClr val="tx1"/>
                </a:solidFill>
              </a:rPr>
              <a:t>microservice</a:t>
            </a:r>
            <a:endParaRPr lang="en-SG" sz="1800" b="0" dirty="0">
              <a:solidFill>
                <a:schemeClr val="tx1"/>
              </a:solidFill>
            </a:endParaRPr>
          </a:p>
        </p:txBody>
      </p:sp>
      <p:pic>
        <p:nvPicPr>
          <p:cNvPr id="13" name="Picture 12" descr="red cross icon"/>
          <p:cNvPicPr>
            <a:picLocks noChangeAspect="1"/>
          </p:cNvPicPr>
          <p:nvPr/>
        </p:nvPicPr>
        <p:blipFill>
          <a:blip r:embed="rId3"/>
          <a:stretch>
            <a:fillRect/>
          </a:stretch>
        </p:blipFill>
        <p:spPr>
          <a:xfrm>
            <a:off x="7997416" y="759967"/>
            <a:ext cx="699213" cy="699213"/>
          </a:xfrm>
          <a:prstGeom prst="rect">
            <a:avLst/>
          </a:prstGeom>
        </p:spPr>
      </p:pic>
      <p:pic>
        <p:nvPicPr>
          <p:cNvPr id="14" name="Picture 13" descr="green run icon"/>
          <p:cNvPicPr>
            <a:picLocks noChangeAspect="1"/>
          </p:cNvPicPr>
          <p:nvPr/>
        </p:nvPicPr>
        <p:blipFill>
          <a:blip r:embed="rId4"/>
          <a:stretch>
            <a:fillRect/>
          </a:stretch>
        </p:blipFill>
        <p:spPr>
          <a:xfrm>
            <a:off x="2481099" y="1009863"/>
            <a:ext cx="587893" cy="561171"/>
          </a:xfrm>
          <a:prstGeom prst="rect">
            <a:avLst/>
          </a:prstGeom>
        </p:spPr>
      </p:pic>
      <p:pic>
        <p:nvPicPr>
          <p:cNvPr id="15" name="Content Placeholder 4" descr="Category:Gartoon icons - Wikimedia Commons">
            <a:extLst>
              <a:ext uri="{FF2B5EF4-FFF2-40B4-BE49-F238E27FC236}">
                <a16:creationId xmlns:a16="http://schemas.microsoft.com/office/drawing/2014/main" id="{B21EB12F-2AAC-4854-99D3-BCE124FDC2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691763" y="1706642"/>
            <a:ext cx="1435734" cy="144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418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138" y="36146"/>
            <a:ext cx="8721725" cy="830997"/>
          </a:xfrm>
        </p:spPr>
        <p:txBody>
          <a:bodyPr/>
          <a:lstStyle/>
          <a:p>
            <a:r>
              <a:rPr lang="en-SG" sz="2400" dirty="0"/>
              <a:t>Sample Issues When Deploying a Microservice to a Different Machine</a:t>
            </a:r>
            <a:endParaRPr lang="en-GB" sz="2400" dirty="0"/>
          </a:p>
        </p:txBody>
      </p:sp>
      <p:sp>
        <p:nvSpPr>
          <p:cNvPr id="4" name="Slide Number Placeholder 3"/>
          <p:cNvSpPr>
            <a:spLocks noGrp="1"/>
          </p:cNvSpPr>
          <p:nvPr>
            <p:ph type="sldNum" sz="quarter" idx="4"/>
          </p:nvPr>
        </p:nvSpPr>
        <p:spPr>
          <a:xfrm>
            <a:off x="8451850" y="6640513"/>
            <a:ext cx="352425" cy="222250"/>
          </a:xfrm>
        </p:spPr>
        <p:txBody>
          <a:bodyPr/>
          <a:lstStyle/>
          <a:p>
            <a:pPr>
              <a:defRPr/>
            </a:pPr>
            <a:fld id="{DE0CB50F-3AD4-468B-89C7-7C390D88F544}" type="slidenum">
              <a:rPr lang="en-US" smtClean="0"/>
              <a:pPr>
                <a:defRPr/>
              </a:pPr>
              <a:t>4</a:t>
            </a:fld>
            <a:endParaRPr lang="en-US"/>
          </a:p>
        </p:txBody>
      </p:sp>
      <p:pic>
        <p:nvPicPr>
          <p:cNvPr id="5" name="Content Placeholder 5" descr="Laptop White Background 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70055" y="927813"/>
            <a:ext cx="2573866"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p:cNvSpPr/>
          <p:nvPr/>
        </p:nvSpPr>
        <p:spPr bwMode="auto">
          <a:xfrm>
            <a:off x="3875255" y="1120239"/>
            <a:ext cx="1371600" cy="578922"/>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800" b="1" i="0" u="none" strike="noStrike" cap="none" normalizeH="0" baseline="0">
              <a:ln>
                <a:noFill/>
              </a:ln>
              <a:solidFill>
                <a:srgbClr val="C69200"/>
              </a:solidFill>
              <a:effectLst/>
              <a:latin typeface="Tahoma" pitchFamily="34" charset="0"/>
            </a:endParaRPr>
          </a:p>
        </p:txBody>
      </p:sp>
      <p:sp>
        <p:nvSpPr>
          <p:cNvPr id="8" name="TextBox 7"/>
          <p:cNvSpPr txBox="1"/>
          <p:nvPr/>
        </p:nvSpPr>
        <p:spPr>
          <a:xfrm>
            <a:off x="370055" y="3124201"/>
            <a:ext cx="846914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eaLnBrk="0" hangingPunct="0">
              <a:spcBef>
                <a:spcPct val="20000"/>
              </a:spcBef>
              <a:buClr>
                <a:schemeClr val="folHlink"/>
              </a:buClr>
              <a:buSzPct val="60000"/>
              <a:buFont typeface="Wingdings" pitchFamily="2" charset="2"/>
              <a:buChar char="n"/>
              <a:defRPr>
                <a:solidFill>
                  <a:schemeClr val="tx1"/>
                </a:solidFill>
                <a:latin typeface="+mn-lt"/>
              </a:defRPr>
            </a:lvl1pPr>
            <a:lvl2pPr marL="742950" indent="-285750" eaLnBrk="0" hangingPunct="0">
              <a:spcBef>
                <a:spcPct val="20000"/>
              </a:spcBef>
              <a:buClr>
                <a:srgbClr val="CC00FF"/>
              </a:buClr>
              <a:buSzPct val="40000"/>
              <a:buFont typeface="Wingdings" pitchFamily="2" charset="2"/>
              <a:buChar char="n"/>
              <a:defRPr sz="2600">
                <a:solidFill>
                  <a:schemeClr val="tx1"/>
                </a:solidFill>
                <a:latin typeface="+mn-lt"/>
              </a:defRPr>
            </a:lvl2pPr>
            <a:lvl3pPr marL="1143000" indent="-228600" eaLnBrk="0" hangingPunct="0">
              <a:spcBef>
                <a:spcPct val="20000"/>
              </a:spcBef>
              <a:buClr>
                <a:schemeClr val="folHlink"/>
              </a:buClr>
              <a:buSzPct val="30000"/>
              <a:buFont typeface="Wingdings" pitchFamily="2" charset="2"/>
              <a:buChar char="n"/>
              <a:defRPr sz="2000">
                <a:solidFill>
                  <a:schemeClr val="tx1"/>
                </a:solidFill>
                <a:latin typeface="+mn-lt"/>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mn-lt"/>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mn-lt"/>
              </a:defRPr>
            </a:lvl5pPr>
            <a:lvl6pPr marL="2514600" indent="-22860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en-SG" sz="2400" b="0" dirty="0" err="1"/>
              <a:t>Microservice</a:t>
            </a:r>
            <a:r>
              <a:rPr lang="en-SG" sz="2400" b="0" dirty="0"/>
              <a:t> code: book.py</a:t>
            </a:r>
          </a:p>
          <a:p>
            <a:pPr lvl="1"/>
            <a:r>
              <a:rPr lang="en-SG" sz="2000" b="0" dirty="0"/>
              <a:t>Python not installed or installed with a different version</a:t>
            </a:r>
          </a:p>
          <a:p>
            <a:pPr lvl="1"/>
            <a:r>
              <a:rPr lang="en-SG" sz="2000" b="0" dirty="0"/>
              <a:t>Relevant modules not installed or installed with a wrong version. E.g., Flask, Flask-</a:t>
            </a:r>
            <a:r>
              <a:rPr lang="en-SG" sz="2000" b="0" dirty="0" err="1"/>
              <a:t>SQLAlchemy</a:t>
            </a:r>
            <a:r>
              <a:rPr lang="en-SG" sz="2000" b="0" dirty="0"/>
              <a:t>, </a:t>
            </a:r>
            <a:r>
              <a:rPr lang="en-SG" sz="2000" b="0" dirty="0" err="1"/>
              <a:t>mysql</a:t>
            </a:r>
            <a:r>
              <a:rPr lang="en-SG" sz="2000" b="0" dirty="0"/>
              <a:t>-connector-python, etc.</a:t>
            </a:r>
          </a:p>
          <a:p>
            <a:r>
              <a:rPr lang="en-SG" sz="2400" b="0" dirty="0"/>
              <a:t>Database problems:</a:t>
            </a:r>
          </a:p>
          <a:p>
            <a:pPr lvl="1"/>
            <a:r>
              <a:rPr lang="en-SG" sz="2000" b="0" dirty="0"/>
              <a:t>Access to the WampServer/MySQL DB fails because of various network issues. E.g., wrong URI, wrong account, firewall filters</a:t>
            </a:r>
          </a:p>
          <a:p>
            <a:pPr lvl="1"/>
            <a:r>
              <a:rPr lang="en-SG" sz="2000" b="0" dirty="0"/>
              <a:t>The WampServer/MySQL DB server is not installed or is not running or does not contain the needed DB table(s)</a:t>
            </a:r>
          </a:p>
          <a:p>
            <a:pPr lvl="1"/>
            <a:endParaRPr lang="en-GB" sz="2000" b="0" dirty="0"/>
          </a:p>
        </p:txBody>
      </p:sp>
      <p:sp>
        <p:nvSpPr>
          <p:cNvPr id="9" name="TextBox 8"/>
          <p:cNvSpPr txBox="1"/>
          <p:nvPr/>
        </p:nvSpPr>
        <p:spPr>
          <a:xfrm>
            <a:off x="903455" y="2451813"/>
            <a:ext cx="1710725" cy="400110"/>
          </a:xfrm>
          <a:prstGeom prst="rect">
            <a:avLst/>
          </a:prstGeom>
          <a:noFill/>
        </p:spPr>
        <p:txBody>
          <a:bodyPr wrap="none" rtlCol="0">
            <a:spAutoFit/>
          </a:bodyPr>
          <a:lstStyle/>
          <a:p>
            <a:r>
              <a:rPr lang="en-SG" sz="2000" dirty="0"/>
              <a:t>My Machine</a:t>
            </a:r>
            <a:endParaRPr lang="en-GB" sz="2000" dirty="0"/>
          </a:p>
        </p:txBody>
      </p:sp>
      <p:sp>
        <p:nvSpPr>
          <p:cNvPr id="11" name="TextBox 10"/>
          <p:cNvSpPr txBox="1"/>
          <p:nvPr/>
        </p:nvSpPr>
        <p:spPr>
          <a:xfrm>
            <a:off x="4395048" y="1836954"/>
            <a:ext cx="474810" cy="707886"/>
          </a:xfrm>
          <a:prstGeom prst="rect">
            <a:avLst/>
          </a:prstGeom>
          <a:noFill/>
        </p:spPr>
        <p:txBody>
          <a:bodyPr wrap="none" rtlCol="0">
            <a:spAutoFit/>
          </a:bodyPr>
          <a:lstStyle/>
          <a:p>
            <a:r>
              <a:rPr lang="en-SG" sz="4000" dirty="0"/>
              <a:t>?</a:t>
            </a:r>
            <a:endParaRPr lang="en-GB" sz="4000" dirty="0"/>
          </a:p>
        </p:txBody>
      </p:sp>
      <p:sp>
        <p:nvSpPr>
          <p:cNvPr id="12" name="TextBox 11">
            <a:extLst>
              <a:ext uri="{FF2B5EF4-FFF2-40B4-BE49-F238E27FC236}">
                <a16:creationId xmlns:a16="http://schemas.microsoft.com/office/drawing/2014/main" id="{3458F6B4-7D96-4A24-A176-6DF2C1420E0A}"/>
              </a:ext>
            </a:extLst>
          </p:cNvPr>
          <p:cNvSpPr txBox="1"/>
          <p:nvPr/>
        </p:nvSpPr>
        <p:spPr>
          <a:xfrm>
            <a:off x="6161400" y="2427755"/>
            <a:ext cx="2170787" cy="400110"/>
          </a:xfrm>
          <a:prstGeom prst="rect">
            <a:avLst/>
          </a:prstGeom>
          <a:noFill/>
        </p:spPr>
        <p:txBody>
          <a:bodyPr wrap="none" rtlCol="0">
            <a:spAutoFit/>
          </a:bodyPr>
          <a:lstStyle/>
          <a:p>
            <a:r>
              <a:rPr lang="en-SG" sz="2000" dirty="0"/>
              <a:t>Server Machine</a:t>
            </a:r>
            <a:endParaRPr lang="en-GB" sz="2000" dirty="0"/>
          </a:p>
        </p:txBody>
      </p:sp>
      <p:pic>
        <p:nvPicPr>
          <p:cNvPr id="13" name="Content Placeholder 4" descr="Category:Gartoon icons - Wikimedia Commons">
            <a:extLst>
              <a:ext uri="{FF2B5EF4-FFF2-40B4-BE49-F238E27FC236}">
                <a16:creationId xmlns:a16="http://schemas.microsoft.com/office/drawing/2014/main" id="{56AB8846-0754-418E-B743-37F3E4C21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04763" y="844384"/>
            <a:ext cx="1435734" cy="144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0010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Mass Lunch Distribution</a:t>
            </a:r>
            <a:endParaRPr lang="en-GB" dirty="0"/>
          </a:p>
        </p:txBody>
      </p:sp>
      <p:sp>
        <p:nvSpPr>
          <p:cNvPr id="3" name="Content Placeholder 2"/>
          <p:cNvSpPr>
            <a:spLocks noGrp="1"/>
          </p:cNvSpPr>
          <p:nvPr>
            <p:ph idx="1"/>
          </p:nvPr>
        </p:nvSpPr>
        <p:spPr>
          <a:xfrm>
            <a:off x="211138" y="762000"/>
            <a:ext cx="8704262" cy="2438400"/>
          </a:xfrm>
        </p:spPr>
        <p:txBody>
          <a:bodyPr>
            <a:normAutofit/>
          </a:bodyPr>
          <a:lstStyle/>
          <a:p>
            <a:r>
              <a:rPr lang="en-GB" dirty="0"/>
              <a:t>Imagine you are organizing a sports event in the open ground and you have to </a:t>
            </a:r>
            <a:r>
              <a:rPr lang="en-GB" b="1" dirty="0"/>
              <a:t>distribute lunch for 100 people</a:t>
            </a:r>
            <a:r>
              <a:rPr lang="en-GB" dirty="0"/>
              <a:t>. Each person needs to get some French fries, chicken nuggets and some salad.</a:t>
            </a:r>
          </a:p>
          <a:p>
            <a:r>
              <a:rPr lang="en-GB" dirty="0"/>
              <a:t>How would you go about doing this?</a:t>
            </a:r>
          </a:p>
        </p:txBody>
      </p:sp>
      <p:sp>
        <p:nvSpPr>
          <p:cNvPr id="4" name="Slide Number Placeholder 3"/>
          <p:cNvSpPr>
            <a:spLocks noGrp="1"/>
          </p:cNvSpPr>
          <p:nvPr>
            <p:ph type="sldNum" sz="quarter" idx="4"/>
          </p:nvPr>
        </p:nvSpPr>
        <p:spPr>
          <a:xfrm>
            <a:off x="8451850" y="6640513"/>
            <a:ext cx="352425" cy="222250"/>
          </a:xfrm>
        </p:spPr>
        <p:txBody>
          <a:bodyPr/>
          <a:lstStyle/>
          <a:p>
            <a:pPr>
              <a:defRPr/>
            </a:pPr>
            <a:fld id="{B2BBB18E-74EF-47EA-AEF1-08BD6D530E17}" type="slidenum">
              <a:rPr lang="en-US" smtClean="0"/>
              <a:pPr>
                <a:defRPr/>
              </a:pPr>
              <a:t>5</a:t>
            </a:fld>
            <a:endParaRPr lang="en-US"/>
          </a:p>
        </p:txBody>
      </p:sp>
      <p:pic>
        <p:nvPicPr>
          <p:cNvPr id="5" name="Picture 4" descr="french fies picture"/>
          <p:cNvPicPr>
            <a:picLocks noChangeAspect="1"/>
          </p:cNvPicPr>
          <p:nvPr/>
        </p:nvPicPr>
        <p:blipFill>
          <a:blip r:embed="rId3"/>
          <a:stretch>
            <a:fillRect/>
          </a:stretch>
        </p:blipFill>
        <p:spPr>
          <a:xfrm>
            <a:off x="1096400" y="3872968"/>
            <a:ext cx="1219200" cy="874376"/>
          </a:xfrm>
          <a:prstGeom prst="rect">
            <a:avLst/>
          </a:prstGeom>
        </p:spPr>
      </p:pic>
      <p:pic>
        <p:nvPicPr>
          <p:cNvPr id="6" name="Picture 5" descr="chicken nuggets picture"/>
          <p:cNvPicPr>
            <a:picLocks noChangeAspect="1"/>
          </p:cNvPicPr>
          <p:nvPr/>
        </p:nvPicPr>
        <p:blipFill>
          <a:blip r:embed="rId4"/>
          <a:stretch>
            <a:fillRect/>
          </a:stretch>
        </p:blipFill>
        <p:spPr>
          <a:xfrm>
            <a:off x="3810000" y="3817395"/>
            <a:ext cx="1266826" cy="985838"/>
          </a:xfrm>
          <a:prstGeom prst="rect">
            <a:avLst/>
          </a:prstGeom>
        </p:spPr>
      </p:pic>
      <p:pic>
        <p:nvPicPr>
          <p:cNvPr id="7" name="Picture 6" descr="salad picture"/>
          <p:cNvPicPr>
            <a:picLocks noChangeAspect="1"/>
          </p:cNvPicPr>
          <p:nvPr/>
        </p:nvPicPr>
        <p:blipFill>
          <a:blip r:embed="rId5"/>
          <a:stretch>
            <a:fillRect/>
          </a:stretch>
        </p:blipFill>
        <p:spPr>
          <a:xfrm>
            <a:off x="6858000" y="3873283"/>
            <a:ext cx="1306010" cy="874061"/>
          </a:xfrm>
          <a:prstGeom prst="rect">
            <a:avLst/>
          </a:prstGeom>
        </p:spPr>
      </p:pic>
    </p:spTree>
    <p:extLst>
      <p:ext uri="{BB962C8B-B14F-4D97-AF65-F5344CB8AC3E}">
        <p14:creationId xmlns:p14="http://schemas.microsoft.com/office/powerpoint/2010/main" val="4224970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Sample Solution: Self-Served Buffet</a:t>
            </a:r>
            <a:endParaRPr lang="en-GB" dirty="0"/>
          </a:p>
        </p:txBody>
      </p:sp>
      <p:sp>
        <p:nvSpPr>
          <p:cNvPr id="3" name="Slide Number Placeholder 2"/>
          <p:cNvSpPr>
            <a:spLocks noGrp="1"/>
          </p:cNvSpPr>
          <p:nvPr>
            <p:ph type="sldNum" sz="quarter" idx="4"/>
          </p:nvPr>
        </p:nvSpPr>
        <p:spPr>
          <a:xfrm>
            <a:off x="8451850" y="6640513"/>
            <a:ext cx="352425" cy="222250"/>
          </a:xfrm>
        </p:spPr>
        <p:txBody>
          <a:bodyPr/>
          <a:lstStyle/>
          <a:p>
            <a:pPr>
              <a:defRPr/>
            </a:pPr>
            <a:fld id="{49EA3897-2722-4A12-BAB4-E147435E7271}" type="slidenum">
              <a:rPr lang="en-US" smtClean="0"/>
              <a:pPr>
                <a:defRPr/>
              </a:pPr>
              <a:t>6</a:t>
            </a:fld>
            <a:endParaRPr lang="en-US"/>
          </a:p>
        </p:txBody>
      </p:sp>
      <p:pic>
        <p:nvPicPr>
          <p:cNvPr id="16" name="Picture 15" descr="french fies picture">
            <a:extLst>
              <a:ext uri="{FF2B5EF4-FFF2-40B4-BE49-F238E27FC236}">
                <a16:creationId xmlns:a16="http://schemas.microsoft.com/office/drawing/2014/main" id="{FF9E4350-3A77-4029-828B-947258F773ED}"/>
              </a:ext>
            </a:extLst>
          </p:cNvPr>
          <p:cNvPicPr>
            <a:picLocks noChangeAspect="1"/>
          </p:cNvPicPr>
          <p:nvPr/>
        </p:nvPicPr>
        <p:blipFill>
          <a:blip r:embed="rId3"/>
          <a:stretch>
            <a:fillRect/>
          </a:stretch>
        </p:blipFill>
        <p:spPr>
          <a:xfrm>
            <a:off x="1020200" y="3299432"/>
            <a:ext cx="1219200" cy="874376"/>
          </a:xfrm>
          <a:prstGeom prst="rect">
            <a:avLst/>
          </a:prstGeom>
        </p:spPr>
      </p:pic>
      <p:pic>
        <p:nvPicPr>
          <p:cNvPr id="17" name="Picture 16" descr="chicken nuggets picture">
            <a:extLst>
              <a:ext uri="{FF2B5EF4-FFF2-40B4-BE49-F238E27FC236}">
                <a16:creationId xmlns:a16="http://schemas.microsoft.com/office/drawing/2014/main" id="{385E3F8C-9FFB-4096-914A-9F181EF558FD}"/>
              </a:ext>
            </a:extLst>
          </p:cNvPr>
          <p:cNvPicPr>
            <a:picLocks noChangeAspect="1"/>
          </p:cNvPicPr>
          <p:nvPr/>
        </p:nvPicPr>
        <p:blipFill>
          <a:blip r:embed="rId4"/>
          <a:stretch>
            <a:fillRect/>
          </a:stretch>
        </p:blipFill>
        <p:spPr>
          <a:xfrm>
            <a:off x="3733800" y="3243859"/>
            <a:ext cx="1266826" cy="985838"/>
          </a:xfrm>
          <a:prstGeom prst="rect">
            <a:avLst/>
          </a:prstGeom>
        </p:spPr>
      </p:pic>
      <p:pic>
        <p:nvPicPr>
          <p:cNvPr id="19" name="Picture 18" descr="salad picture">
            <a:extLst>
              <a:ext uri="{FF2B5EF4-FFF2-40B4-BE49-F238E27FC236}">
                <a16:creationId xmlns:a16="http://schemas.microsoft.com/office/drawing/2014/main" id="{B3BC9E60-EB29-4658-9742-29A37DC132C4}"/>
              </a:ext>
            </a:extLst>
          </p:cNvPr>
          <p:cNvPicPr>
            <a:picLocks noChangeAspect="1"/>
          </p:cNvPicPr>
          <p:nvPr/>
        </p:nvPicPr>
        <p:blipFill>
          <a:blip r:embed="rId5"/>
          <a:stretch>
            <a:fillRect/>
          </a:stretch>
        </p:blipFill>
        <p:spPr>
          <a:xfrm>
            <a:off x="6781800" y="3299747"/>
            <a:ext cx="1306010" cy="874061"/>
          </a:xfrm>
          <a:prstGeom prst="rect">
            <a:avLst/>
          </a:prstGeom>
        </p:spPr>
      </p:pic>
      <p:pic>
        <p:nvPicPr>
          <p:cNvPr id="21" name="Picture 20" descr="Icon&#10;&#10;Description automatically generated">
            <a:extLst>
              <a:ext uri="{FF2B5EF4-FFF2-40B4-BE49-F238E27FC236}">
                <a16:creationId xmlns:a16="http://schemas.microsoft.com/office/drawing/2014/main" id="{4F9CE8A7-20A9-4C2B-AF7A-E9F5F2AE195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5000" t="67868" r="37832"/>
          <a:stretch/>
        </p:blipFill>
        <p:spPr>
          <a:xfrm>
            <a:off x="-750072" y="1712464"/>
            <a:ext cx="1143000" cy="1496564"/>
          </a:xfrm>
          <a:prstGeom prst="rect">
            <a:avLst/>
          </a:prstGeom>
        </p:spPr>
      </p:pic>
      <p:pic>
        <p:nvPicPr>
          <p:cNvPr id="23" name="Picture 22" descr="Icon&#10;&#10;Description automatically generated">
            <a:extLst>
              <a:ext uri="{FF2B5EF4-FFF2-40B4-BE49-F238E27FC236}">
                <a16:creationId xmlns:a16="http://schemas.microsoft.com/office/drawing/2014/main" id="{4B1F80DE-0277-4649-95A6-5AE6B84C78D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3915" t="67868"/>
          <a:stretch/>
        </p:blipFill>
        <p:spPr>
          <a:xfrm>
            <a:off x="-1254545" y="2107182"/>
            <a:ext cx="1070858" cy="1496564"/>
          </a:xfrm>
          <a:prstGeom prst="rect">
            <a:avLst/>
          </a:prstGeom>
        </p:spPr>
      </p:pic>
      <p:pic>
        <p:nvPicPr>
          <p:cNvPr id="29" name="Picture 28" descr="Icon&#10;&#10;Description automatically generated">
            <a:extLst>
              <a:ext uri="{FF2B5EF4-FFF2-40B4-BE49-F238E27FC236}">
                <a16:creationId xmlns:a16="http://schemas.microsoft.com/office/drawing/2014/main" id="{69E2490E-C756-4E98-B1C6-705CAD68962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4457" t="67868" r="18374"/>
          <a:stretch/>
        </p:blipFill>
        <p:spPr>
          <a:xfrm>
            <a:off x="-1371600" y="711200"/>
            <a:ext cx="1143000" cy="1496564"/>
          </a:xfrm>
          <a:prstGeom prst="rect">
            <a:avLst/>
          </a:prstGeom>
        </p:spPr>
      </p:pic>
      <p:pic>
        <p:nvPicPr>
          <p:cNvPr id="30" name="Picture 29" descr="Icon&#10;&#10;Description automatically generated">
            <a:extLst>
              <a:ext uri="{FF2B5EF4-FFF2-40B4-BE49-F238E27FC236}">
                <a16:creationId xmlns:a16="http://schemas.microsoft.com/office/drawing/2014/main" id="{5225FBAA-7A41-44EB-A966-85C3AAFC632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6358" t="-2482" r="9979" b="38676"/>
          <a:stretch/>
        </p:blipFill>
        <p:spPr>
          <a:xfrm>
            <a:off x="-1032247" y="3242106"/>
            <a:ext cx="965615" cy="1280457"/>
          </a:xfrm>
          <a:prstGeom prst="rect">
            <a:avLst/>
          </a:prstGeom>
        </p:spPr>
      </p:pic>
    </p:spTree>
    <p:extLst>
      <p:ext uri="{BB962C8B-B14F-4D97-AF65-F5344CB8AC3E}">
        <p14:creationId xmlns:p14="http://schemas.microsoft.com/office/powerpoint/2010/main" val="118737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6822 0.07939 L 0.06822 0.07963 C 0.08645 0.08101 0.0934 0.08125 0.11024 0.08356 C 0.11458 0.08426 0.11857 0.08518 0.12274 0.08564 C 0.13385 0.08726 0.14184 0.0875 0.15243 0.08981 C 0.16996 0.09351 0.14982 0.09027 0.16579 0.09398 C 0.16805 0.09467 0.17048 0.09467 0.17274 0.09514 C 0.17378 0.09537 0.17482 0.09583 0.17586 0.09606 C 0.17777 0.09676 0.17951 0.09768 0.18142 0.09814 C 0.18298 0.09861 0.18454 0.09884 0.18611 0.0993 C 0.18819 0.09976 0.19027 0.10069 0.19236 0.10139 C 0.19357 0.10185 0.19479 0.10185 0.19618 0.10231 C 0.19809 0.10301 0.20086 0.10486 0.20243 0.10555 C 0.20399 0.10625 0.20711 0.10764 0.20711 0.10787 C 0.20816 0.10856 0.20954 0.10949 0.21024 0.11064 C 0.21076 0.11157 0.21163 0.11759 0.2118 0.11805 C 0.2125 0.11921 0.21354 0.1199 0.21423 0.12106 C 0.21545 0.12314 0.21684 0.125 0.21736 0.12731 C 0.21875 0.13287 0.21788 0.12939 0.21961 0.13773 L 0.25399 0.13564 C 0.25642 0.13564 0.25885 0.13518 0.26111 0.13472 C 0.26406 0.13402 0.26302 0.13333 0.26562 0.13148 C 0.26649 0.13101 0.26736 0.13078 0.26805 0.13055 C 0.26892 0.12986 0.26961 0.12893 0.27048 0.12847 C 0.2717 0.12754 0.27326 0.12731 0.2743 0.12639 C 0.27534 0.12569 0.27586 0.12407 0.27656 0.12314 C 0.28003 0.1199 0.2802 0.12037 0.28368 0.11898 C 0.28524 0.11759 0.28663 0.11574 0.28836 0.11481 C 0.29861 0.10949 0.29322 0.11319 0.29913 0.10764 C 0.30017 0.10694 0.30086 0.10601 0.30173 0.10555 C 0.30329 0.10463 0.30642 0.10347 0.30642 0.1037 C 0.30694 0.10208 0.30711 0.10046 0.30798 0.0993 C 0.30972 0.09676 0.31197 0.09606 0.31423 0.09514 C 0.31892 0.0868 0.31388 0.09444 0.31961 0.08889 C 0.32066 0.08796 0.32083 0.08634 0.32204 0.08564 C 0.32343 0.08472 0.32517 0.08449 0.32656 0.08356 C 0.32864 0.08264 0.33038 0.08148 0.33194 0.08055 C 0.33593 0.07847 0.33316 0.08032 0.33767 0.07847 C 0.33906 0.07777 0.34027 0.07708 0.34132 0.07639 C 0.34218 0.07592 0.34288 0.07569 0.34375 0.07523 C 0.34531 0.07453 0.34843 0.07268 0.35017 0.07222 C 0.35138 0.07176 0.3526 0.07152 0.35382 0.07106 C 0.35486 0.07083 0.35607 0.07037 0.35711 0.07014 C 0.35798 0.06944 0.35868 0.06851 0.35954 0.06805 C 0.36076 0.06713 0.36371 0.06643 0.36475 0.06597 C 0.37066 0.06365 0.36302 0.06551 0.37361 0.06389 C 0.38402 0.05926 0.37638 0.06203 0.39618 0.05856 C 0.39982 0.05787 0.40451 0.05694 0.40798 0.05648 C 0.41163 0.05601 0.41527 0.05578 0.41892 0.05555 C 0.42013 0.05509 0.42152 0.05463 0.42274 0.05439 C 0.4434 0.05277 0.44288 0.05324 0.4625 0.05439 L 0.47586 0.05648 C 0.47882 0.05694 0.48159 0.05694 0.48454 0.05764 C 0.48611 0.05787 0.48767 0.05926 0.48923 0.05972 C 0.49132 0.06018 0.4934 0.06041 0.49548 0.06064 C 0.49635 0.06111 0.49757 0.06157 0.49861 0.0618 C 0.50121 0.06226 0.50399 0.06157 0.50642 0.06273 C 0.50694 0.06319 0.50659 0.06527 0.50694 0.06597 C 0.50781 0.06689 0.5092 0.06643 0.51024 0.06689 C 0.51163 0.06759 0.51302 0.06828 0.51423 0.06898 C 0.5151 0.06967 0.51562 0.0706 0.51649 0.07106 C 0.51753 0.07176 0.5184 0.07176 0.51944 0.07222 C 0.52048 0.07291 0.52118 0.07384 0.52204 0.0743 C 0.52343 0.07523 0.52534 0.075 0.52673 0.07639 L 0.52899 0.07847 C 0.52916 0.08194 0.52916 0.08541 0.52968 0.08889 C 0.52986 0.09004 0.53107 0.09074 0.53142 0.09189 C 0.53194 0.09421 0.53177 0.09699 0.53211 0.0993 C 0.53246 0.10115 0.53316 0.10277 0.53368 0.10439 C 0.53402 0.10555 0.53437 0.10648 0.53454 0.10764 C 0.53489 0.10926 0.53454 0.11134 0.53524 0.11273 C 0.53576 0.11389 0.5368 0.11458 0.53767 0.11481 C 0.54184 0.11643 0.5467 0.1162 0.55086 0.11805 C 0.56354 0.12361 0.55868 0.12199 0.56579 0.1243 C 0.56701 0.12523 0.57118 0.1287 0.57274 0.12939 C 0.57395 0.13009 0.57517 0.13009 0.57673 0.13055 C 0.57795 0.13101 0.57934 0.13217 0.58055 0.13264 C 0.58194 0.1331 0.58802 0.13449 0.58923 0.13472 C 0.58993 0.13541 0.59062 0.13634 0.59149 0.1368 C 0.59322 0.1375 0.59496 0.13726 0.59687 0.13773 C 0.59757 0.13796 0.59861 0.13865 0.5993 0.13889 C 0.60243 0.14004 0.60868 0.14213 0.60868 0.14236 L 0.63055 0.13981 C 0.63263 0.13958 0.63472 0.13958 0.63663 0.13889 C 0.63802 0.13842 0.63923 0.13726 0.64062 0.1368 C 0.64218 0.13634 0.64392 0.13611 0.64548 0.13564 C 0.64652 0.13541 0.64757 0.13495 0.64861 0.13472 C 0.6493 0.13356 0.65 0.1324 0.65086 0.13148 C 0.65191 0.13078 0.65312 0.13101 0.65399 0.13055 C 0.65486 0.13009 0.65555 0.12893 0.65642 0.12847 C 0.65711 0.12801 0.65781 0.12801 0.6585 0.12731 C 0.65989 0.12662 0.66111 0.12523 0.6625 0.1243 C 0.66319 0.12384 0.66406 0.12384 0.66475 0.12314 C 0.66632 0.12245 0.66753 0.12106 0.66892 0.12014 C 0.66961 0.11967 0.67048 0.11967 0.67118 0.11898 C 0.67656 0.11551 0.67013 0.11805 0.67673 0.11597 C 0.68628 0.1081 0.67482 0.11666 0.68437 0.1118 C 0.68524 0.11134 0.68576 0.10995 0.68663 0.10972 C 0.68854 0.10902 0.69045 0.10902 0.69236 0.10856 C 0.69305 0.10833 0.69392 0.1081 0.69461 0.10764 C 0.696 0.10694 0.69722 0.10601 0.69861 0.10555 C 0.70086 0.10463 0.7026 0.10486 0.70468 0.10347 C 0.71163 0.09884 0.70191 0.10347 0.71024 0.10023 C 0.7118 0.09976 0.71354 0.09953 0.71493 0.09814 C 0.71579 0.09745 0.71649 0.09676 0.71736 0.09606 C 0.71875 0.09514 0.72204 0.09398 0.72204 0.09421 C 0.73368 0.08287 0.72135 0.09282 0.73298 0.08773 C 0.73437 0.08726 0.73541 0.08541 0.7368 0.08472 C 0.74913 0.0787 0.75104 0.07801 0.75954 0.07523 C 0.76076 0.0743 0.76197 0.07291 0.76336 0.07222 C 0.76441 0.07152 0.76545 0.07152 0.76649 0.07106 C 0.77534 0.06713 0.76614 0.07037 0.77361 0.06805 C 0.7743 0.06736 0.775 0.06643 0.77586 0.06597 C 0.77673 0.06551 0.78402 0.06389 0.78454 0.06389 C 0.78888 0.06296 0.7934 0.0625 0.79774 0.0618 C 0.79913 0.06157 0.80034 0.06111 0.80173 0.06064 C 0.80329 0.06041 0.80486 0.06018 0.80642 0.05972 C 0.80816 0.05902 0.80989 0.05787 0.8118 0.05764 C 0.81562 0.05694 0.81961 0.05694 0.82361 0.05648 C 0.82569 0.05694 0.82777 0.05694 0.82986 0.05764 C 0.83125 0.05787 0.83246 0.05902 0.83368 0.05972 C 0.83628 0.06111 0.83645 0.06088 0.83993 0.0618 C 0.84079 0.0625 0.84149 0.06319 0.84236 0.06389 C 0.84375 0.06481 0.84704 0.06597 0.84704 0.0662 C 0.84757 0.06689 0.84774 0.06828 0.84861 0.06898 C 0.84913 0.06967 0.85052 0.06898 0.85086 0.07014 C 0.85173 0.07222 0.85121 0.075 0.85173 0.07731 C 0.85191 0.07847 0.85277 0.07939 0.85329 0.08055 C 0.85347 0.08148 0.85347 0.08264 0.85399 0.08356 C 0.8552 0.08611 0.85694 0.08726 0.8585 0.08889 C 0.86007 0.09467 0.85833 0.08981 0.86267 0.09606 C 0.86458 0.09907 0.86388 0.1 0.86649 0.10231 C 0.86753 0.10324 0.87222 0.10439 0.87274 0.10439 C 0.87326 0.10555 0.87343 0.10694 0.8743 0.10764 C 0.87552 0.10856 0.87691 0.10833 0.87829 0.10856 C 0.87899 0.10902 0.87968 0.10926 0.88038 0.10972 C 0.88125 0.11018 0.88211 0.11111 0.88298 0.1118 C 0.89166 0.11851 0.87934 0.10833 0.88993 0.11689 C 0.89079 0.11759 0.89149 0.11828 0.89236 0.11898 C 0.89513 0.12222 0.89461 0.12407 0.8993 0.1243 L 0.91649 0.12523 L 0.92569 0.12731 C 0.92777 0.12777 0.92951 0.12777 0.93142 0.12847 C 0.93229 0.1287 0.93281 0.13032 0.93368 0.13055 C 0.93906 0.13148 0.94461 0.13125 0.95017 0.13148 C 0.9592 0.13287 0.9592 0.13333 0.96944 0.13148 C 0.98003 0.12986 0.97257 0.13009 0.97829 0.12847 C 0.9868 0.12569 0.98611 0.12639 0.99548 0.12523 C 0.99704 0.12453 0.99861 0.12407 1.00017 0.12314 C 1.00208 0.12222 1.00416 0.12083 1.00642 0.12014 C 1.00902 0.11921 1.01163 0.11875 1.01406 0.11689 C 1.02413 0.11018 1.0085 0.1206 1.02204 0.11273 C 1.02378 0.1118 1.02552 0.11064 1.02743 0.10972 C 1.02916 0.10879 1.03107 0.10833 1.03298 0.10764 C 1.03368 0.10717 1.03454 0.10694 1.03507 0.10648 C 1.05399 0.10787 1.05 0.10833 1.07048 0.10555 C 1.07118 0.10532 1.07187 0.10486 1.07274 0.10439 C 1.07378 0.10416 1.07482 0.1037 1.07586 0.10347 C 1.0776 0.10301 1.07934 0.10277 1.08125 0.10231 C 1.08298 0.10208 1.08454 0.10162 1.08611 0.10139 C 1.09132 0.09652 1.08472 0.10185 1.09305 0.09814 C 1.09392 0.09791 1.09461 0.09652 1.09548 0.09606 C 1.09635 0.0956 1.09757 0.0956 1.09861 0.09514 C 1.0993 0.09467 1.1 0.09444 1.10086 0.09398 C 1.10173 0.09375 1.10277 0.09351 1.10382 0.09305 C 1.10711 0.09166 1.11024 0.09027 1.11336 0.08889 C 1.11632 0.0875 1.11579 0.0875 1.11961 0.0868 C 1.11979 0.0868 1.12013 0.0868 1.12048 0.0868 L 1.12048 0.08703 " pathEditMode="relative" rAng="0" ptsTypes="AAAAAAAAAAAAAAAAAAAAAAAAAAAAAAAAAAAAAAAAAAAAAAAAAAAAAAAAAAAAAAAAAAAAAAAAAAAAAAAAAAAAAAAAAAAAAAAAAAAAAAAAAAAAAAAAAAAAAAAAAAAAAAAAAAAAAAAAAAAAAAAAAAAAAAAAAAAAAAAAAAAAAAAAA">
                                      <p:cBhvr>
                                        <p:cTn id="6" dur="2500" fill="hold"/>
                                        <p:tgtEl>
                                          <p:spTgt spid="21"/>
                                        </p:tgtEl>
                                        <p:attrNameLst>
                                          <p:attrName>ppt_x</p:attrName>
                                          <p:attrName>ppt_y</p:attrName>
                                        </p:attrNameLst>
                                      </p:cBhvr>
                                      <p:rCtr x="52604" y="1829"/>
                                    </p:animMotion>
                                  </p:childTnLst>
                                </p:cTn>
                              </p:par>
                              <p:par>
                                <p:cTn id="7" presetID="0" presetClass="path" presetSubtype="0" accel="50000" decel="50000" fill="hold" nodeType="withEffect">
                                  <p:stCondLst>
                                    <p:cond delay="0"/>
                                  </p:stCondLst>
                                  <p:childTnLst>
                                    <p:animMotion origin="layout" path="M 0.01701 -0.01875 L 0.01701 -0.01852 C 0.02031 -0.025 0.02535 -0.03518 0.02934 -0.04004 C 0.04688 -0.06111 0.02951 -0.03102 0.04757 -0.06227 C 0.05035 -0.0669 0.05191 -0.07245 0.05486 -0.07685 C 0.06076 -0.0868 0.07118 -0.10116 0.08004 -0.10787 C 0.10417 -0.12616 0.0908 -0.11157 0.11181 -0.12523 C 0.11493 -0.12731 0.11736 -0.13078 0.12049 -0.13287 C 0.12326 -0.13472 0.12639 -0.13518 0.12917 -0.1368 C 0.1349 -0.14004 0.14028 -0.14398 0.14583 -0.14745 C 0.15 -0.14977 0.15399 -0.15231 0.15816 -0.15416 C 0.16111 -0.15555 0.16406 -0.15648 0.16684 -0.1581 C 0.16927 -0.15949 0.17118 -0.16134 0.17344 -0.16296 C 0.17552 -0.16435 0.17795 -0.16528 0.18004 -0.16666 C 0.18351 -0.16944 0.18385 -0.17153 0.18646 -0.17546 C 0.19063 -0.18171 0.18663 -0.17477 0.19219 -0.18217 C 0.19531 -0.18611 0.19514 -0.1875 0.1974 -0.1919 C 0.19809 -0.19328 0.19879 -0.19444 0.19948 -0.19583 C 0.20174 -0.2 0.2 -0.19745 0.20243 -0.20069 C 0.20417 -0.19375 0.20208 -0.20231 0.20382 -0.19375 C 0.20434 -0.1919 0.20486 -0.18958 0.20608 -0.18796 C 0.20781 -0.18588 0.2099 -0.18426 0.21181 -0.18217 C 0.21215 -0.18102 0.21372 -0.17407 0.21476 -0.17268 C 0.21528 -0.17176 0.21615 -0.17199 0.21684 -0.17153 C 0.21788 -0.17037 0.21892 -0.16921 0.21979 -0.16782 C 0.22292 -0.1618 0.21736 -0.16759 0.22274 -0.16296 C 0.22413 -0.15694 0.22222 -0.16296 0.22639 -0.1581 C 0.22726 -0.15694 0.22778 -0.15555 0.22847 -0.15416 C 0.23021 -0.14768 0.22813 -0.15578 0.22986 -0.14653 C 0.23021 -0.14537 0.23021 -0.14421 0.23073 -0.14352 C 0.23142 -0.14259 0.23264 -0.14236 0.23351 -0.14166 C 0.23455 -0.14074 0.23559 -0.13981 0.23646 -0.13866 C 0.23715 -0.13796 0.23733 -0.1368 0.23785 -0.13588 C 0.23889 -0.13449 0.23993 -0.13333 0.2408 -0.13194 C 0.24132 -0.13032 0.24271 -0.125 0.24375 -0.12338 C 0.24427 -0.12222 0.24514 -0.12129 0.24583 -0.12037 C 0.2474 -0.11227 0.24549 -0.12037 0.24809 -0.11366 C 0.25104 -0.10555 0.24601 -0.1162 0.25017 -0.10787 C 0.25052 -0.10648 0.2507 -0.10532 0.25104 -0.10393 C 0.25313 -0.09398 0.25347 -0.10116 0.2684 -0.10208 C 0.27031 -0.1037 0.27222 -0.10532 0.27413 -0.10694 C 0.27483 -0.10741 0.2757 -0.10741 0.27639 -0.10787 C 0.2776 -0.10856 0.27882 -0.10972 0.27986 -0.11065 C 0.28073 -0.11134 0.28125 -0.11227 0.28212 -0.11273 C 0.28351 -0.11342 0.28507 -0.11389 0.28646 -0.11458 L 0.28872 -0.11551 C 0.29201 -0.11991 0.28785 -0.11504 0.29514 -0.11852 C 0.29653 -0.11898 0.29757 -0.1206 0.29879 -0.12129 C 0.30868 -0.12801 0.29601 -0.11805 0.30608 -0.12616 C 0.30642 -0.12708 0.30677 -0.12847 0.30747 -0.12916 C 0.30903 -0.13032 0.31094 -0.13032 0.3125 -0.13102 C 0.31701 -0.13287 0.31233 -0.13148 0.3191 -0.13287 C 0.3217 -0.13657 0.3191 -0.13379 0.32344 -0.13588 C 0.32448 -0.13634 0.32535 -0.13727 0.32639 -0.13773 C 0.32743 -0.13842 0.32865 -0.13912 0.32986 -0.13981 C 0.33073 -0.14074 0.33125 -0.1419 0.33212 -0.14259 C 0.33351 -0.14352 0.33507 -0.14352 0.33646 -0.14444 C 0.3375 -0.14514 0.33837 -0.14583 0.33941 -0.14653 C 0.34063 -0.14722 0.34184 -0.14768 0.34306 -0.14838 C 0.34445 -0.14953 0.34583 -0.15092 0.3474 -0.15231 C 0.34879 -0.15347 0.35 -0.15555 0.35174 -0.15625 L 0.35451 -0.15717 C 0.35573 -0.1581 0.35695 -0.15903 0.35816 -0.15995 C 0.36233 -0.16296 0.36024 -0.16088 0.36476 -0.16481 C 0.36649 -0.16643 0.3691 -0.16967 0.37118 -0.1706 C 0.37292 -0.17129 0.37465 -0.17129 0.37639 -0.17153 C 0.37708 -0.17199 0.37778 -0.17222 0.37847 -0.17268 C 0.37969 -0.17315 0.3809 -0.17407 0.38212 -0.17453 C 0.38351 -0.175 0.38507 -0.175 0.38646 -0.17546 C 0.38715 -0.17569 0.38785 -0.17616 0.38854 -0.17639 C 0.39028 -0.17708 0.39201 -0.17778 0.39375 -0.17847 C 0.39583 -0.1794 0.39792 -0.18078 0.40017 -0.18125 C 0.40556 -0.18241 0.41076 -0.18264 0.41615 -0.1831 L 0.47622 -0.18125 C 0.48576 -0.18078 0.47778 -0.18078 0.4842 -0.17847 C 0.48663 -0.17754 0.49149 -0.17639 0.49149 -0.17616 C 0.49618 -0.17222 0.4908 -0.17639 0.49948 -0.17361 C 0.50052 -0.17315 0.50139 -0.17222 0.50243 -0.17153 C 0.50278 -0.16967 0.50295 -0.16736 0.50382 -0.16574 C 0.50486 -0.16389 0.50695 -0.16366 0.50816 -0.16203 C 0.51302 -0.15532 0.51059 -0.15694 0.51476 -0.15509 C 0.5151 -0.15393 0.51545 -0.15254 0.51615 -0.15139 C 0.51962 -0.14491 0.51754 -0.15162 0.5191 -0.1456 C 0.51927 -0.14352 0.5191 -0.14143 0.51979 -0.13981 C 0.52014 -0.13866 0.52135 -0.13866 0.52188 -0.13773 C 0.52674 -0.13125 0.51979 -0.13819 0.52552 -0.13287 C 0.52674 -0.12847 0.5257 -0.13148 0.52778 -0.12708 C 0.53056 -0.12106 0.52882 -0.12384 0.53142 -0.12037 C 0.53177 -0.11782 0.53212 -0.11504 0.53281 -0.11273 C 0.53333 -0.11111 0.5342 -0.11018 0.5349 -0.10879 C 0.53542 -0.10787 0.53594 -0.10694 0.53646 -0.10578 C 0.53785 -0.10278 0.53872 -0.09884 0.5408 -0.09629 C 0.54358 -0.09259 0.54236 -0.09444 0.54445 -0.09051 C 0.54462 -0.08889 0.54392 -0.08565 0.54514 -0.08565 C 0.5533 -0.08565 0.55486 -0.09004 0.56042 -0.09421 C 0.56267 -0.09606 0.56528 -0.09722 0.56754 -0.09907 C 0.56979 -0.10092 0.5717 -0.10324 0.57413 -0.10486 C 0.57899 -0.1081 0.58472 -0.10949 0.58941 -0.11366 C 0.59149 -0.11551 0.59358 -0.11782 0.59583 -0.11944 C 0.59965 -0.12199 0.60365 -0.12361 0.60747 -0.12616 C 0.61198 -0.12916 0.61215 -0.12916 0.61684 -0.13287 C 0.62014 -0.13565 0.62465 -0.14097 0.62708 -0.14259 L 0.64288 -0.15416 C 0.64462 -0.15555 0.64618 -0.15717 0.64809 -0.1581 C 0.65191 -0.15972 0.65747 -0.16203 0.66111 -0.16481 C 0.66389 -0.16713 0.66615 -0.17037 0.6691 -0.17268 C 0.67031 -0.17361 0.67153 -0.1743 0.67257 -0.17546 C 0.67448 -0.17731 0.67604 -0.1794 0.67778 -0.18125 C 0.67847 -0.18217 0.67899 -0.18333 0.67986 -0.18426 C 0.68056 -0.18472 0.68142 -0.18472 0.68212 -0.18518 C 0.68698 -0.19166 0.68125 -0.18518 0.68715 -0.18912 C 0.69063 -0.19143 0.69375 -0.19467 0.69722 -0.19676 C 0.70243 -0.19977 0.70573 -0.19977 0.71111 -0.20069 C 0.73385 -0.21065 0.71563 -0.2037 0.7691 -0.20162 L 0.78785 -0.20069 C 0.79028 -0.20023 0.79271 -0.20023 0.79514 -0.19953 C 0.81285 -0.19467 0.79045 -0.19861 0.80816 -0.19491 C 0.81059 -0.19421 0.81302 -0.19421 0.81545 -0.19375 C 0.81892 -0.1919 0.82274 -0.19028 0.82622 -0.18796 C 0.83021 -0.18541 0.83368 -0.18171 0.83785 -0.1794 C 0.84757 -0.17384 0.84375 -0.17639 0.84948 -0.17268 C 0.85 -0.17129 0.85017 -0.16967 0.85087 -0.16875 C 0.85191 -0.16736 0.8533 -0.16666 0.85451 -0.16574 C 0.85625 -0.16458 0.85851 -0.16366 0.86024 -0.16296 C 0.86198 -0.16134 0.86389 -0.15995 0.86545 -0.1581 C 0.86858 -0.15393 0.86806 -0.15116 0.87049 -0.14653 C 0.87101 -0.14537 0.87205 -0.14467 0.87257 -0.14352 C 0.87396 -0.1412 0.87483 -0.13819 0.87622 -0.13588 C 0.87865 -0.13194 0.8842 -0.12523 0.8842 -0.125 C 0.88455 -0.12315 0.88507 -0.12037 0.88559 -0.11852 C 0.88611 -0.11713 0.88629 -0.11551 0.88715 -0.11458 C 0.88837 -0.11342 0.88993 -0.11319 0.89149 -0.11273 L 0.89722 -0.10486 L 0.89879 -0.10301 C 0.89913 -0.10139 0.89879 -0.09838 0.90017 -0.09815 C 0.91615 -0.09606 0.91771 -0.09953 0.92986 -0.10301 C 0.93403 -0.10416 0.93802 -0.10486 0.94219 -0.10578 C 0.94392 -0.10741 0.94531 -0.10949 0.94722 -0.11065 C 0.94931 -0.1118 0.95156 -0.1118 0.95382 -0.11273 C 0.95642 -0.11342 0.95903 -0.11458 0.96181 -0.11551 C 0.97483 -0.12986 0.96458 -0.11875 0.97847 -0.13287 C 0.98247 -0.13703 0.99184 -0.14745 0.99583 -0.1493 L 1.00156 -0.15231 C 1.0026 -0.15324 1.00347 -0.1544 1.00451 -0.15509 C 1.02188 -0.16666 1.00365 -0.15231 1.02552 -0.16574 C 1.04236 -0.17616 1.02552 -0.17014 1.03993 -0.17453 C 1.04531 -0.1787 1.04688 -0.1794 1.05087 -0.18426 C 1.05191 -0.18541 1.05278 -0.1868 1.05382 -0.18796 C 1.05573 -0.19028 1.05764 -0.19259 1.05955 -0.19491 C 1.06111 -0.19676 1.06233 -0.19907 1.06389 -0.20069 C 1.06823 -0.20486 1.07326 -0.2081 1.0776 -0.21227 C 1.07934 -0.21389 1.08108 -0.21528 1.08281 -0.21713 C 1.08542 -0.21967 1.08767 -0.22245 1.08993 -0.22569 C 1.09462 -0.23264 1.10139 -0.24328 1.10382 -0.25092 C 1.10556 -0.25671 1.10399 -0.25509 1.10747 -0.25671 C 1.10938 -0.25856 1.11129 -0.26041 1.1132 -0.2625 C 1.11372 -0.26296 1.11406 -0.26389 1.11458 -0.26435 C 1.11528 -0.26504 1.11615 -0.26504 1.11684 -0.26528 C 1.11823 -0.2662 1.11979 -0.26713 1.12118 -0.26828 C 1.1309 -0.27616 1.11389 -0.26504 1.12986 -0.27407 C 1.13125 -0.275 1.13281 -0.27592 1.1342 -0.27708 C 1.1349 -0.27754 1.13559 -0.27847 1.13629 -0.27893 C 1.1375 -0.2794 1.13872 -0.27963 1.13993 -0.27986 C 1.14063 -0.28078 1.14132 -0.28194 1.14219 -0.28287 C 1.14271 -0.28333 1.14375 -0.2831 1.14427 -0.28379 C 1.15035 -0.28958 1.14445 -0.28634 1.14948 -0.28866 C 1.1526 -0.29305 1.14844 -0.28796 1.15451 -0.29143 C 1.15504 -0.2919 1.15538 -0.29305 1.1559 -0.29352 C 1.15729 -0.29444 1.16163 -0.29514 1.1625 -0.29537 C 1.16372 -0.29606 1.16493 -0.29676 1.16615 -0.29722 C 1.16754 -0.29791 1.17049 -0.2993 1.17049 -0.29907 C 1.17118 -0.29977 1.17188 -0.30069 1.17257 -0.30116 C 1.17396 -0.30208 1.17552 -0.30208 1.17691 -0.30301 L 1.17847 -0.30393 " pathEditMode="relative" rAng="0" ptsTypes="AAAAAAAAAAAAAAAAAAAAAAAAAAAAAAAAAAAAAAAAAAAAAAAAAAAAAAAAAAAAAAAAAAAAAAAAAAAAAAAAAAAAAAAAAAAAAAAAAAAAAAAAAAAAAAAAAAAAAAAAAAAAAAAAAAAAAAAAAAAAAAAAAAAAAAAAAAAAAAAAAAAAAAAAAAAAAA">
                                      <p:cBhvr>
                                        <p:cTn id="8" dur="4000" fill="hold"/>
                                        <p:tgtEl>
                                          <p:spTgt spid="30"/>
                                        </p:tgtEl>
                                        <p:attrNameLst>
                                          <p:attrName>ppt_x</p:attrName>
                                          <p:attrName>ppt_y</p:attrName>
                                        </p:attrNameLst>
                                      </p:cBhvr>
                                      <p:rCtr x="58073" y="-14259"/>
                                    </p:animMotion>
                                  </p:childTnLst>
                                </p:cTn>
                              </p:par>
                              <p:par>
                                <p:cTn id="9" presetID="0" presetClass="path" presetSubtype="0" accel="50000" decel="50000" fill="hold" nodeType="withEffect">
                                  <p:stCondLst>
                                    <p:cond delay="250"/>
                                  </p:stCondLst>
                                  <p:childTnLst>
                                    <p:animMotion origin="layout" path="M 0.0625 -0.08541 L 0.0625 -0.08518 L 0.07101 -0.08865 C 0.07205 -0.08889 0.07257 -0.08935 0.07344 -0.08958 C 0.07518 -0.09051 0.07709 -0.09097 0.07882 -0.09189 C 0.07969 -0.09213 0.08039 -0.09282 0.08125 -0.09282 C 0.09028 -0.09351 0.09948 -0.09351 0.10851 -0.09375 C 0.11563 -0.09351 0.12257 -0.09351 0.12969 -0.09282 C 0.13091 -0.09282 0.13212 -0.09213 0.13351 -0.09189 C 0.13612 -0.09143 0.13872 -0.0912 0.14132 -0.09074 C 0.14341 -0.09027 0.14618 -0.08935 0.14844 -0.08865 C 0.14914 -0.08796 0.15 -0.0875 0.1507 -0.08657 C 0.15139 -0.08564 0.15157 -0.08426 0.15226 -0.08356 C 0.15296 -0.08287 0.15382 -0.08264 0.15469 -0.0824 C 0.15539 -0.08125 0.15608 -0.08009 0.15695 -0.07939 C 0.15921 -0.07731 0.16146 -0.07708 0.16407 -0.07615 C 0.16476 -0.07592 0.16563 -0.07546 0.16632 -0.07523 C 0.16684 -0.07407 0.16719 -0.07268 0.16789 -0.07199 C 0.16875 -0.07129 0.16997 -0.07129 0.17101 -0.07106 C 0.1724 -0.07037 0.17362 -0.06967 0.175 -0.06875 C 0.17622 -0.06805 0.17743 -0.06643 0.17882 -0.06574 C 0.18004 -0.06504 0.18143 -0.06527 0.18282 -0.06458 C 0.18403 -0.06412 0.18542 -0.06319 0.18664 -0.06273 C 0.1875 -0.06226 0.1882 -0.0618 0.18907 -0.06157 C 0.19011 -0.06041 0.19098 -0.05926 0.19219 -0.05856 C 0.19306 -0.05787 0.19428 -0.05787 0.19532 -0.0574 C 0.20469 -0.0537 0.19584 -0.05671 0.20313 -0.05439 C 0.20434 -0.05324 0.20556 -0.05208 0.20695 -0.05115 C 0.20851 -0.05023 0.21025 -0.05023 0.21164 -0.04907 C 0.21476 -0.04629 0.21303 -0.04745 0.21632 -0.04606 C 0.22171 -0.03889 0.2191 -0.04143 0.22344 -0.03773 C 0.22396 -0.03657 0.22431 -0.03541 0.225 -0.03449 C 0.22553 -0.03356 0.22674 -0.03333 0.22726 -0.0324 C 0.22934 -0.02916 0.23073 -0.02523 0.23282 -0.02199 C 0.23334 -0.02106 0.23438 -0.0206 0.23507 -0.0199 C 0.23594 -0.01898 0.23664 -0.01782 0.2375 -0.01689 C 0.23924 -0.00717 0.23664 -0.01713 0.24063 -0.01041 C 0.24115 -0.00972 0.24098 -0.00833 0.24132 -0.0074 C 0.24219 -0.00532 0.24393 -0.00347 0.24445 -0.00115 C 0.2448 -0.00023 0.2448 0.00116 0.24532 0.00209 C 0.24584 0.00301 0.24688 0.00348 0.24757 0.00394 C 0.24809 0.00625 0.24827 0.00857 0.24914 0.01042 L 0.25382 0.01968 C 0.25469 0.02153 0.25678 0.0257 0.25782 0.02709 C 0.25834 0.02778 0.25938 0.02848 0.26007 0.02894 C 0.26389 0.03658 0.25921 0.02709 0.2632 0.03635 C 0.26372 0.0375 0.26407 0.03866 0.26476 0.03959 C 0.26546 0.04005 0.26632 0.04005 0.26719 0.04051 C 0.26789 0.04121 0.26858 0.04236 0.26945 0.0426 C 0.27223 0.04375 0.27518 0.04375 0.27813 0.04468 C 0.27882 0.04491 0.27969 0.04537 0.28039 0.04561 C 0.28143 0.04514 0.28247 0.04399 0.28351 0.04375 C 0.28733 0.04213 0.28924 0.04329 0.29289 0.04051 C 0.29428 0.03936 0.29549 0.0382 0.29688 0.03727 C 0.29827 0.03658 0.30157 0.03542 0.30157 0.03565 C 0.30313 0.03403 0.30469 0.03241 0.30625 0.03125 C 0.30747 0.0301 0.30886 0.02917 0.31007 0.02801 C 0.31112 0.02686 0.31216 0.02593 0.3132 0.02477 C 0.31407 0.02385 0.31459 0.02246 0.31563 0.02176 C 0.31667 0.02107 0.31823 0.02107 0.31945 0.02061 C 0.32049 0.02014 0.32171 0.01945 0.32257 0.01875 C 0.32344 0.01783 0.32396 0.01621 0.325 0.01551 C 0.32605 0.01482 0.32761 0.01482 0.32882 0.01459 C 0.32969 0.01412 0.33039 0.01366 0.33125 0.01343 C 0.3323 0.01227 0.33316 0.01111 0.33438 0.01042 C 0.33577 0.00926 0.3375 0.00903 0.33907 0.00811 C 0.34028 0.00764 0.3415 0.00672 0.34289 0.00625 C 0.34393 0.00579 0.34497 0.00556 0.34601 0.0051 C 0.34705 0.00463 0.34809 0.00394 0.34914 0.00301 C 0.35035 0.00209 0.35105 0.00047 0.35226 -0.00023 C 0.35382 -0.00092 0.35539 -0.00069 0.35695 -0.00115 C 0.35782 -0.00139 0.35851 -0.00185 0.35938 -0.00208 C 0.36007 -0.00301 0.36077 -0.0037 0.36164 -0.00439 C 0.3632 -0.00509 0.36476 -0.00578 0.36632 -0.00625 C 0.36719 -0.00671 0.36789 -0.00694 0.36875 -0.0074 C 0.37257 -0.00995 0.37066 -0.00902 0.37414 -0.01041 C 0.375 -0.01134 0.3757 -0.01203 0.37657 -0.01273 C 0.37726 -0.01319 0.38143 -0.01527 0.38282 -0.01574 C 0.3908 -0.01851 0.3823 -0.01504 0.39132 -0.01782 C 0.39966 -0.02037 0.3941 -0.01898 0.39914 -0.02106 C 0.40018 -0.02129 0.40122 -0.02152 0.40226 -0.02199 C 0.40712 -0.02384 0.40278 -0.02314 0.41094 -0.02523 C 0.41407 -0.02592 0.42309 -0.02685 0.4257 -0.02708 C 0.43403 -0.03171 0.42466 -0.02708 0.43594 -0.03032 C 0.4375 -0.03078 0.43889 -0.03217 0.44063 -0.0324 C 0.44393 -0.0331 0.4474 -0.0331 0.4507 -0.03356 C 0.45834 -0.03865 0.44931 -0.0331 0.46563 -0.03657 C 0.46667 -0.0368 0.46754 -0.03842 0.46875 -0.03865 C 0.47726 -0.03958 0.48594 -0.03935 0.49445 -0.03958 L 0.5125 -0.04074 L 0.52257 -0.03958 C 0.525 -0.03935 0.52743 -0.03981 0.52969 -0.03865 C 0.53039 -0.03819 0.53021 -0.03657 0.53039 -0.03541 C 0.53073 -0.03426 0.53056 -0.0324 0.53125 -0.03125 C 0.53178 -0.03055 0.53282 -0.03078 0.53351 -0.03032 C 0.53733 -0.02268 0.53264 -0.03078 0.5375 -0.02615 C 0.54393 -0.0199 0.53768 -0.02338 0.54289 -0.02106 C 0.54375 -0.0199 0.54428 -0.01875 0.54532 -0.01782 C 0.54601 -0.01713 0.54705 -0.01759 0.54757 -0.01689 C 0.54931 -0.01458 0.54896 -0.01203 0.55 -0.00949 C 0.55035 -0.00833 0.55105 -0.0074 0.55157 -0.00625 C 0.55191 -0.00532 0.55174 -0.00416 0.55226 -0.00324 C 0.55296 -0.00231 0.554 -0.00185 0.55469 -0.00115 C 0.55834 0.00301 0.55573 0.0007 0.55851 0.0051 C 0.55921 0.00625 0.56025 0.00695 0.56094 0.00811 C 0.56164 0.00949 0.56181 0.01111 0.5625 0.01227 C 0.56337 0.01459 0.56459 0.01644 0.56563 0.01875 C 0.56632 0.02037 0.56684 0.02246 0.56789 0.02385 C 0.56858 0.02454 0.56945 0.02454 0.57032 0.02477 C 0.57101 0.02616 0.57188 0.02755 0.57257 0.02894 C 0.57362 0.03102 0.57414 0.03403 0.5757 0.03542 L 0.57813 0.03727 C 0.5823 0.04838 0.57657 0.03542 0.58282 0.04375 C 0.58334 0.04445 0.58299 0.04607 0.58351 0.04676 C 0.58455 0.04815 0.58629 0.04861 0.5875 0.04977 C 0.59445 0.05695 0.58473 0.04885 0.59219 0.05718 C 0.59306 0.05834 0.59827 0.06088 0.59914 0.06135 C 0.59966 0.06227 0.6 0.06389 0.6007 0.06459 C 0.60191 0.06528 0.6033 0.06528 0.60469 0.06551 C 0.60678 0.06598 0.60886 0.06621 0.61094 0.06667 C 0.61424 0.06621 0.61771 0.06644 0.62101 0.06551 C 0.6224 0.06505 0.62309 0.0632 0.62414 0.06227 C 0.62518 0.06181 0.62622 0.06181 0.62726 0.06135 C 0.62813 0.06111 0.62882 0.06065 0.62969 0.06042 C 0.63039 0.05926 0.63108 0.05787 0.63195 0.05718 C 0.63438 0.0551 0.63716 0.05486 0.63976 0.05394 C 0.64306 0.05139 0.6441 0.05024 0.64757 0.04885 C 0.64896 0.04838 0.65018 0.04815 0.65157 0.04792 C 0.65695 0.04283 0.65 0.04861 0.65782 0.04468 C 0.65868 0.04422 0.65921 0.04306 0.66007 0.0426 C 0.66146 0.04167 0.66285 0.04144 0.66407 0.04051 C 0.66493 0.04005 0.66546 0.03889 0.66632 0.03843 C 0.66997 0.03658 0.6698 0.0382 0.67257 0.03635 C 0.67344 0.03588 0.67414 0.03473 0.675 0.03426 C 0.67605 0.0338 0.67709 0.0338 0.67813 0.03311 C 0.68004 0.03241 0.68178 0.03102 0.68351 0.0301 C 0.6882 0.02778 0.69323 0.02686 0.69757 0.02385 C 0.70174 0.02107 0.69966 0.02223 0.70382 0.02061 C 0.70469 0.01968 0.70521 0.01829 0.70625 0.0176 C 0.70816 0.01598 0.71094 0.01528 0.7132 0.01459 C 0.71771 0.00857 0.7132 0.01343 0.71945 0.01042 C 0.72032 0.00996 0.72101 0.0088 0.72188 0.00811 C 0.72448 0.00649 0.73455 0.00209 0.73507 0.00209 C 0.74375 -0.00092 0.75625 -0.00092 0.76407 -0.00324 C 0.77535 -0.00671 0.76875 -0.00509 0.78438 -0.00625 L 0.79601 -0.00856 C 0.8033 -0.00995 0.79723 -0.00879 0.80226 -0.01041 C 0.80469 -0.01134 0.80695 -0.0118 0.80938 -0.01273 C 0.81042 -0.01296 0.81146 -0.01342 0.8125 -0.01365 L 0.81945 -0.01574 C 0.82049 -0.01597 0.82153 -0.01643 0.82257 -0.01689 C 0.82553 -0.01759 0.82778 -0.01759 0.83039 -0.01875 C 0.83178 -0.01944 0.83299 -0.02037 0.83438 -0.02106 C 0.83507 -0.02129 0.83594 -0.02152 0.83664 -0.02199 C 0.83785 -0.02268 0.83872 -0.02361 0.83976 -0.02407 C 0.84115 -0.02453 0.84237 -0.02476 0.84375 -0.02523 C 0.84584 -0.02569 0.84792 -0.02685 0.85 -0.02708 C 0.85487 -0.02801 0.8599 -0.02801 0.86476 -0.02824 C 0.87292 -0.02801 0.88108 -0.02824 0.88907 -0.02708 C 0.88993 -0.02708 0.89046 -0.02546 0.89132 -0.02523 C 0.89271 -0.02453 0.8941 -0.02453 0.89532 -0.02407 C 0.89723 -0.02338 0.89914 -0.02222 0.9007 -0.02106 C 0.90243 -0.01967 0.904 -0.01828 0.90539 -0.01689 C 0.90643 -0.01574 0.90747 -0.01458 0.90851 -0.01365 C 0.90938 -0.01319 0.91007 -0.01296 0.91094 -0.01273 C 0.91285 -0.01064 0.91493 -0.0081 0.91719 -0.00625 C 0.91823 -0.00555 0.91928 -0.00509 0.92032 -0.00439 C 0.92118 -0.0037 0.92188 -0.00277 0.92257 -0.00208 C 0.92396 -0.00139 0.92518 -0.00069 0.92657 -0.00023 C 0.929 0.00301 0.92934 0.00417 0.93282 0.00625 C 0.93386 0.00672 0.9349 0.00672 0.93594 0.00718 C 0.93646 0.00811 0.93681 0.00949 0.9375 0.01042 C 0.9382 0.01111 0.93941 0.01135 0.93976 0.01227 C 0.94063 0.01436 0.93993 0.01667 0.94063 0.01875 C 0.94098 0.01968 0.94584 0.02246 0.94601 0.02292 C 0.95417 0.02963 0.94445 0.02269 0.95226 0.02801 C 0.95313 0.0294 0.95365 0.03102 0.95469 0.03218 C 0.9665 0.04399 0.95209 0.0257 0.96094 0.03727 C 0.96112 0.03843 0.96146 0.03936 0.96164 0.04051 C 0.96198 0.0419 0.96198 0.04352 0.9625 0.04468 C 0.96303 0.04561 0.96407 0.04607 0.96476 0.04676 C 0.96511 0.04792 0.96493 0.04931 0.96563 0.04977 C 0.9665 0.0507 0.96771 0.05047 0.96875 0.05093 C 0.9698 0.05139 0.97084 0.05232 0.97188 0.05301 C 0.9724 0.05394 0.97275 0.05533 0.97344 0.05625 C 0.97414 0.05672 0.975 0.05672 0.9757 0.05718 C 0.97657 0.05764 0.97726 0.0588 0.97813 0.05926 C 0.97882 0.05973 0.98056 0.06042 0.98056 0.06065 L 0.98056 0.06042 " pathEditMode="relative" rAng="0" ptsTypes="AAAAAAAAAAAAAAAAAAAAAAAAAAAAAAAAAAAAAAAAAAAAAAAAAAAAAAAAAAAAAAAAAAAAAAAAAAAAAAAAAAAAAAAAAAAAAAAAAAAAAAAAAAAAAAAAAAAAAAAAAAAAAAAAAAAAAAAAAAAAAAAAAAAAAAAAAAAAAAAAAAAAAAAAAAAAAAAAAAAAAAAAAAAAA">
                                      <p:cBhvr>
                                        <p:cTn id="10" dur="3000" fill="hold"/>
                                        <p:tgtEl>
                                          <p:spTgt spid="23"/>
                                        </p:tgtEl>
                                        <p:attrNameLst>
                                          <p:attrName>ppt_x</p:attrName>
                                          <p:attrName>ppt_y</p:attrName>
                                        </p:attrNameLst>
                                      </p:cBhvr>
                                      <p:rCtr x="45903" y="7176"/>
                                    </p:animMotion>
                                  </p:childTnLst>
                                </p:cTn>
                              </p:par>
                              <p:par>
                                <p:cTn id="11" presetID="0" presetClass="path" presetSubtype="0" accel="50000" decel="50000" fill="hold" nodeType="withEffect">
                                  <p:stCondLst>
                                    <p:cond delay="500"/>
                                  </p:stCondLst>
                                  <p:childTnLst>
                                    <p:animMotion origin="layout" path="M 0.06892 -0.01504 L 0.06892 -0.01481 C 0.0908 -0.00879 0.10451 -0.00555 0.12743 0.00463 C 0.13264 0.00695 0.13733 0.01088 0.14236 0.01389 C 0.14844 0.02222 0.14566 0.01945 0.15017 0.02338 C 0.15069 0.02431 0.15122 0.02546 0.15174 0.02639 C 0.15208 0.02755 0.15191 0.02871 0.15243 0.02963 C 0.15295 0.03056 0.15399 0.03102 0.15486 0.03171 C 0.15677 0.0331 0.15903 0.03426 0.16111 0.03588 C 0.16701 0.04051 0.16111 0.0382 0.16806 0.04005 C 0.17344 0.04398 0.1875 0.05463 0.1908 0.05556 L 0.19392 0.05671 C 0.19497 0.05741 0.19601 0.05787 0.19705 0.0588 C 0.19792 0.05972 0.19844 0.06111 0.19931 0.06181 C 0.20052 0.06296 0.20191 0.0632 0.2033 0.06389 C 0.20399 0.06458 0.20486 0.06528 0.20556 0.06597 C 0.20608 0.06713 0.20625 0.06875 0.20712 0.06921 C 0.20955 0.0706 0.21493 0.0713 0.21493 0.07153 C 0.2158 0.07222 0.21649 0.07361 0.21736 0.07431 C 0.2191 0.07616 0.22396 0.0794 0.22587 0.08056 C 0.22674 0.08102 0.22743 0.08125 0.2283 0.08171 C 0.22969 0.08264 0.2309 0.08357 0.23212 0.08472 C 0.23385 0.08658 0.23681 0.09097 0.23681 0.09121 C 0.23698 0.09144 0.2375 0.09884 0.23837 0.10046 C 0.23993 0.10324 0.24253 0.10556 0.24462 0.10764 C 0.24549 0.10949 0.24601 0.11158 0.24705 0.11296 C 0.24757 0.11366 0.24861 0.11343 0.24931 0.11389 C 0.25035 0.11482 0.25104 0.11597 0.25174 0.11713 C 0.25226 0.11806 0.2526 0.11921 0.2533 0.12014 C 0.2599 0.13056 0.25764 0.12824 0.26267 0.13264 C 0.26337 0.13449 0.26406 0.13634 0.26493 0.13796 C 0.26563 0.13912 0.26667 0.13982 0.26736 0.14097 C 0.26823 0.14259 0.26892 0.14445 0.26962 0.1463 C 0.27118 0.15417 0.26944 0.14653 0.27274 0.15556 C 0.27569 0.16366 0.27031 0.15278 0.27587 0.16296 C 0.27622 0.16435 0.27639 0.16574 0.27674 0.16713 C 0.27708 0.16921 0.27847 0.17384 0.27899 0.17546 C 0.27951 0.17639 0.28003 0.17755 0.28056 0.17847 C 0.28264 0.18958 0.27986 0.17662 0.28299 0.18588 C 0.28368 0.18773 0.28385 0.19005 0.28455 0.19213 C 0.2875 0.20093 0.28837 0.20185 0.29149 0.20972 C 0.29392 0.21574 0.29184 0.21227 0.29549 0.21713 C 0.29566 0.21852 0.29618 0.22361 0.29705 0.22546 C 0.29792 0.22755 0.29931 0.2294 0.30017 0.23171 C 0.30174 0.23588 0.30278 0.24074 0.30399 0.24514 C 0.30451 0.24699 0.30469 0.24908 0.30556 0.25046 L 0.30799 0.25347 C 0.30816 0.25486 0.30816 0.25648 0.30868 0.25764 C 0.3099 0.25972 0.31267 0.26019 0.31424 0.26088 C 0.32378 0.26042 0.33351 0.26042 0.34306 0.25972 C 0.34601 0.25949 0.34878 0.25833 0.35174 0.25764 C 0.35278 0.25741 0.35382 0.25695 0.35486 0.25671 C 0.35608 0.25625 0.35747 0.25602 0.35868 0.25556 C 0.3684 0.25232 0.35052 0.25741 0.36493 0.25347 C 0.3717 0.24746 0.36319 0.25463 0.36962 0.25046 C 0.37101 0.24954 0.37222 0.24815 0.37361 0.24722 C 0.37465 0.24653 0.37813 0.24537 0.37899 0.24514 C 0.37951 0.24421 0.37986 0.24283 0.38056 0.24213 C 0.38125 0.24144 0.38229 0.24144 0.38299 0.24097 C 0.38403 0.24005 0.38507 0.23889 0.38611 0.23796 C 0.3908 0.23241 0.38594 0.23588 0.39392 0.22963 C 0.39462 0.22894 0.39549 0.22894 0.39618 0.22847 C 0.39774 0.22755 0.40434 0.22199 0.40642 0.2213 C 0.4092 0.22014 0.41215 0.21991 0.41493 0.21921 C 0.41701 0.21736 0.4191 0.21551 0.42118 0.21389 C 0.42326 0.2125 0.4309 0.20857 0.43299 0.20764 C 0.43403 0.20718 0.43507 0.20695 0.43611 0.20671 C 0.43698 0.20625 0.43767 0.20579 0.43837 0.20556 C 0.44306 0.20509 0.44774 0.20486 0.45243 0.20463 C 0.45903 0.20486 0.46563 0.20486 0.47205 0.20556 C 0.47413 0.20579 0.47622 0.20718 0.4783 0.20764 C 0.47986 0.2081 0.48142 0.20833 0.48299 0.2088 C 0.48958 0.21158 0.47917 0.20695 0.4901 0.21296 C 0.49149 0.21366 0.49323 0.21389 0.49479 0.21505 C 0.49583 0.21574 0.4967 0.21644 0.49792 0.21713 C 0.49861 0.21736 0.49948 0.21759 0.50017 0.21806 C 0.50156 0.21898 0.50278 0.22014 0.50417 0.2213 C 0.50503 0.22199 0.50625 0.22246 0.50729 0.22338 C 0.51701 0.23148 0.5033 0.22083 0.51354 0.23056 C 0.51406 0.23125 0.5151 0.23125 0.5158 0.23171 C 0.51788 0.2338 0.51979 0.23588 0.52205 0.23796 C 0.52361 0.23912 0.52535 0.23958 0.52674 0.24097 C 0.53559 0.24884 0.52344 0.23958 0.53073 0.24722 C 0.53125 0.24792 0.53229 0.24769 0.53299 0.24838 C 0.53438 0.24908 0.53559 0.25046 0.53698 0.25139 C 0.53802 0.25208 0.54132 0.25324 0.54236 0.25347 C 0.56719 0.24352 0.55278 0.25046 0.57049 0.24005 C 0.5717 0.23912 0.57309 0.23843 0.57448 0.23796 C 0.57882 0.23588 0.57656 0.23796 0.58142 0.23472 C 0.58229 0.23426 0.58299 0.23333 0.58385 0.23264 C 0.58958 0.22708 0.59653 0.22338 0.60104 0.21597 C 0.60399 0.21111 0.60399 0.21019 0.60799 0.20671 C 0.60972 0.20509 0.61163 0.20394 0.61354 0.20255 C 0.61458 0.20162 0.61545 0.20023 0.61667 0.19931 C 0.61788 0.19815 0.61927 0.19746 0.62049 0.1963 C 0.62188 0.19491 0.62292 0.19329 0.62448 0.19213 C 0.62691 0.19005 0.62986 0.18912 0.63229 0.18681 C 0.63333 0.18588 0.6342 0.18449 0.63542 0.1838 C 0.63681 0.18264 0.6401 0.18171 0.6401 0.18195 C 0.64184 0.17986 0.6434 0.17778 0.64549 0.17639 C 0.64688 0.17546 0.64861 0.17593 0.65017 0.17546 C 0.6526 0.17454 0.65486 0.17315 0.65729 0.17222 C 0.65851 0.17176 0.6599 0.17176 0.66111 0.1713 C 0.6625 0.1706 0.66372 0.16945 0.6651 0.16921 C 0.66823 0.16852 0.67135 0.16852 0.67448 0.16806 L 0.72917 0.17014 C 0.73073 0.17037 0.73229 0.17107 0.73385 0.1713 C 0.73924 0.17176 0.74479 0.17199 0.75017 0.17222 C 0.75174 0.17292 0.7533 0.17384 0.75486 0.17431 C 0.75729 0.175 0.75955 0.175 0.76198 0.17546 L 0.76823 0.17639 C 0.7783 0.18171 0.77326 0.17986 0.78299 0.18264 C 0.78611 0.18519 0.78924 0.18773 0.79236 0.19005 C 0.7941 0.19121 0.79618 0.19167 0.79792 0.19306 C 0.79878 0.19375 0.79931 0.19537 0.80017 0.1963 C 0.80868 0.20486 0.80191 0.1963 0.80729 0.20347 C 0.80747 0.20486 0.80747 0.20648 0.80799 0.20764 C 0.80903 0.20949 0.81059 0.21042 0.81198 0.21181 C 0.81545 0.21528 0.81372 0.21296 0.81823 0.21713 C 0.81962 0.21829 0.82101 0.21968 0.82205 0.2213 C 0.82274 0.22199 0.82292 0.22361 0.82361 0.22431 C 0.82587 0.22662 0.83073 0.23056 0.83073 0.23079 C 0.83142 0.23195 0.83212 0.23357 0.83299 0.23472 C 0.83403 0.23565 0.83524 0.23611 0.83611 0.23681 C 0.83698 0.2375 0.83767 0.2382 0.83854 0.23889 C 0.84201 0.24583 0.83785 0.23912 0.84236 0.24306 C 0.84427 0.24468 0.84514 0.24699 0.84635 0.24931 C 0.84722 0.25278 0.84705 0.25347 0.84948 0.25671 C 0.85313 0.26158 0.85035 0.25625 0.85417 0.25972 C 0.85434 0.25996 0.85417 0.26042 0.85417 0.26088 L 0.85417 0.26111 " pathEditMode="relative" rAng="0" ptsTypes="AAAAAAAAAAAAAAAAAAAAAAAAAAAAAAAAAAAAAAAAAAAAAAAAAAAAAAAAAAAAAAAAAAAAAAAAAAAAAAAAAAAAAAAAAAAAAAAAAAAAAAAAAAAAAAAAAAAAAAAAAAAAAAAAAAA">
                                      <p:cBhvr>
                                        <p:cTn id="12" dur="3000" fill="hold"/>
                                        <p:tgtEl>
                                          <p:spTgt spid="29"/>
                                        </p:tgtEl>
                                        <p:attrNameLst>
                                          <p:attrName>ppt_x</p:attrName>
                                          <p:attrName>ppt_y</p:attrName>
                                        </p:attrNameLst>
                                      </p:cBhvr>
                                      <p:rCtr x="39253"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Sample Solution: Packaged Lunch Boxes</a:t>
            </a:r>
            <a:endParaRPr lang="en-GB" dirty="0"/>
          </a:p>
        </p:txBody>
      </p:sp>
      <p:sp>
        <p:nvSpPr>
          <p:cNvPr id="3" name="Slide Number Placeholder 2"/>
          <p:cNvSpPr>
            <a:spLocks noGrp="1"/>
          </p:cNvSpPr>
          <p:nvPr>
            <p:ph type="sldNum" sz="quarter" idx="4"/>
          </p:nvPr>
        </p:nvSpPr>
        <p:spPr>
          <a:xfrm>
            <a:off x="8451850" y="6640513"/>
            <a:ext cx="352425" cy="222250"/>
          </a:xfrm>
        </p:spPr>
        <p:txBody>
          <a:bodyPr/>
          <a:lstStyle/>
          <a:p>
            <a:pPr>
              <a:defRPr/>
            </a:pPr>
            <a:fld id="{49EA3897-2722-4A12-BAB4-E147435E7271}" type="slidenum">
              <a:rPr lang="en-US" smtClean="0"/>
              <a:pPr>
                <a:defRPr/>
              </a:pPr>
              <a:t>7</a:t>
            </a:fld>
            <a:endParaRPr lang="en-US"/>
          </a:p>
        </p:txBody>
      </p:sp>
      <p:pic>
        <p:nvPicPr>
          <p:cNvPr id="7" name="Picture 6"/>
          <p:cNvPicPr>
            <a:picLocks noChangeAspect="1"/>
          </p:cNvPicPr>
          <p:nvPr/>
        </p:nvPicPr>
        <p:blipFill>
          <a:blip r:embed="rId3"/>
          <a:stretch>
            <a:fillRect/>
          </a:stretch>
        </p:blipFill>
        <p:spPr>
          <a:xfrm>
            <a:off x="2743200" y="2590071"/>
            <a:ext cx="1788490" cy="1546802"/>
          </a:xfrm>
          <a:prstGeom prst="rect">
            <a:avLst/>
          </a:prstGeom>
        </p:spPr>
      </p:pic>
      <p:pic>
        <p:nvPicPr>
          <p:cNvPr id="8" name="Picture 7"/>
          <p:cNvPicPr>
            <a:picLocks noChangeAspect="1"/>
          </p:cNvPicPr>
          <p:nvPr/>
        </p:nvPicPr>
        <p:blipFill>
          <a:blip r:embed="rId4"/>
          <a:stretch>
            <a:fillRect/>
          </a:stretch>
        </p:blipFill>
        <p:spPr>
          <a:xfrm>
            <a:off x="304800" y="1616177"/>
            <a:ext cx="1219200" cy="874376"/>
          </a:xfrm>
          <a:prstGeom prst="rect">
            <a:avLst/>
          </a:prstGeom>
        </p:spPr>
      </p:pic>
      <p:pic>
        <p:nvPicPr>
          <p:cNvPr id="9" name="Picture 8"/>
          <p:cNvPicPr>
            <a:picLocks noChangeAspect="1"/>
          </p:cNvPicPr>
          <p:nvPr/>
        </p:nvPicPr>
        <p:blipFill>
          <a:blip r:embed="rId5"/>
          <a:stretch>
            <a:fillRect/>
          </a:stretch>
        </p:blipFill>
        <p:spPr>
          <a:xfrm>
            <a:off x="304800" y="2895488"/>
            <a:ext cx="1266826" cy="985838"/>
          </a:xfrm>
          <a:prstGeom prst="rect">
            <a:avLst/>
          </a:prstGeom>
        </p:spPr>
      </p:pic>
      <p:pic>
        <p:nvPicPr>
          <p:cNvPr id="10" name="Picture 9"/>
          <p:cNvPicPr>
            <a:picLocks noChangeAspect="1"/>
          </p:cNvPicPr>
          <p:nvPr/>
        </p:nvPicPr>
        <p:blipFill>
          <a:blip r:embed="rId6"/>
          <a:stretch>
            <a:fillRect/>
          </a:stretch>
        </p:blipFill>
        <p:spPr>
          <a:xfrm>
            <a:off x="265617" y="4179179"/>
            <a:ext cx="1306010" cy="874061"/>
          </a:xfrm>
          <a:prstGeom prst="rect">
            <a:avLst/>
          </a:prstGeom>
        </p:spPr>
      </p:pic>
      <p:cxnSp>
        <p:nvCxnSpPr>
          <p:cNvPr id="18" name="Straight Arrow Connector 17"/>
          <p:cNvCxnSpPr>
            <a:stCxn id="8" idx="3"/>
            <a:endCxn id="7" idx="1"/>
          </p:cNvCxnSpPr>
          <p:nvPr/>
        </p:nvCxnSpPr>
        <p:spPr bwMode="auto">
          <a:xfrm>
            <a:off x="1524000" y="2053365"/>
            <a:ext cx="1219200" cy="1310107"/>
          </a:xfrm>
          <a:prstGeom prst="straightConnector1">
            <a:avLst/>
          </a:prstGeom>
          <a:noFill/>
          <a:ln w="9525" cap="flat" cmpd="sng" algn="ctr">
            <a:solidFill>
              <a:schemeClr val="tx1"/>
            </a:solidFill>
            <a:prstDash val="solid"/>
            <a:round/>
            <a:headEnd type="none" w="med" len="med"/>
            <a:tailEnd type="triangle"/>
          </a:ln>
          <a:effectLst/>
        </p:spPr>
      </p:cxnSp>
      <p:cxnSp>
        <p:nvCxnSpPr>
          <p:cNvPr id="20" name="Straight Arrow Connector 19"/>
          <p:cNvCxnSpPr>
            <a:stCxn id="9" idx="3"/>
            <a:endCxn id="7" idx="1"/>
          </p:cNvCxnSpPr>
          <p:nvPr/>
        </p:nvCxnSpPr>
        <p:spPr bwMode="auto">
          <a:xfrm flipV="1">
            <a:off x="1571626" y="3363472"/>
            <a:ext cx="1171574" cy="24935"/>
          </a:xfrm>
          <a:prstGeom prst="straightConnector1">
            <a:avLst/>
          </a:prstGeom>
          <a:noFill/>
          <a:ln w="9525" cap="flat" cmpd="sng" algn="ctr">
            <a:solidFill>
              <a:schemeClr val="tx1"/>
            </a:solidFill>
            <a:prstDash val="solid"/>
            <a:round/>
            <a:headEnd type="none" w="med" len="med"/>
            <a:tailEnd type="triangle"/>
          </a:ln>
          <a:effectLst/>
        </p:spPr>
      </p:cxnSp>
      <p:cxnSp>
        <p:nvCxnSpPr>
          <p:cNvPr id="22" name="Straight Arrow Connector 21"/>
          <p:cNvCxnSpPr>
            <a:stCxn id="10" idx="3"/>
            <a:endCxn id="7" idx="1"/>
          </p:cNvCxnSpPr>
          <p:nvPr/>
        </p:nvCxnSpPr>
        <p:spPr bwMode="auto">
          <a:xfrm flipV="1">
            <a:off x="1571627" y="3363472"/>
            <a:ext cx="1171573" cy="1252738"/>
          </a:xfrm>
          <a:prstGeom prst="straightConnector1">
            <a:avLst/>
          </a:prstGeom>
          <a:noFill/>
          <a:ln w="9525" cap="flat" cmpd="sng" algn="ctr">
            <a:solidFill>
              <a:schemeClr val="tx1"/>
            </a:solidFill>
            <a:prstDash val="solid"/>
            <a:round/>
            <a:headEnd type="none" w="med" len="med"/>
            <a:tailEnd type="triangle"/>
          </a:ln>
          <a:effectLst/>
        </p:spPr>
      </p:cxnSp>
      <p:pic>
        <p:nvPicPr>
          <p:cNvPr id="24" name="Picture 23"/>
          <p:cNvPicPr>
            <a:picLocks noChangeAspect="1"/>
          </p:cNvPicPr>
          <p:nvPr/>
        </p:nvPicPr>
        <p:blipFill>
          <a:blip r:embed="rId7"/>
          <a:stretch>
            <a:fillRect/>
          </a:stretch>
        </p:blipFill>
        <p:spPr>
          <a:xfrm>
            <a:off x="6838947" y="635889"/>
            <a:ext cx="1528763" cy="1528763"/>
          </a:xfrm>
          <a:prstGeom prst="rect">
            <a:avLst/>
          </a:prstGeom>
        </p:spPr>
      </p:pic>
      <p:pic>
        <p:nvPicPr>
          <p:cNvPr id="25" name="Picture 24"/>
          <p:cNvPicPr>
            <a:picLocks noChangeAspect="1"/>
          </p:cNvPicPr>
          <p:nvPr/>
        </p:nvPicPr>
        <p:blipFill>
          <a:blip r:embed="rId7"/>
          <a:stretch>
            <a:fillRect/>
          </a:stretch>
        </p:blipFill>
        <p:spPr>
          <a:xfrm>
            <a:off x="6857998" y="1944036"/>
            <a:ext cx="1528763" cy="1528763"/>
          </a:xfrm>
          <a:prstGeom prst="rect">
            <a:avLst/>
          </a:prstGeom>
        </p:spPr>
      </p:pic>
      <p:pic>
        <p:nvPicPr>
          <p:cNvPr id="26" name="Picture 25"/>
          <p:cNvPicPr>
            <a:picLocks noChangeAspect="1"/>
          </p:cNvPicPr>
          <p:nvPr/>
        </p:nvPicPr>
        <p:blipFill>
          <a:blip r:embed="rId7"/>
          <a:stretch>
            <a:fillRect/>
          </a:stretch>
        </p:blipFill>
        <p:spPr>
          <a:xfrm>
            <a:off x="6857998" y="3336464"/>
            <a:ext cx="1528763" cy="1528763"/>
          </a:xfrm>
          <a:prstGeom prst="rect">
            <a:avLst/>
          </a:prstGeom>
        </p:spPr>
      </p:pic>
      <p:sp>
        <p:nvSpPr>
          <p:cNvPr id="27" name="Right Arrow 26"/>
          <p:cNvSpPr/>
          <p:nvPr/>
        </p:nvSpPr>
        <p:spPr bwMode="auto">
          <a:xfrm>
            <a:off x="4876800" y="3124200"/>
            <a:ext cx="1371600" cy="533400"/>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GB"/>
          </a:p>
        </p:txBody>
      </p:sp>
      <p:pic>
        <p:nvPicPr>
          <p:cNvPr id="28" name="Picture 27"/>
          <p:cNvPicPr>
            <a:picLocks noChangeAspect="1"/>
          </p:cNvPicPr>
          <p:nvPr/>
        </p:nvPicPr>
        <p:blipFill>
          <a:blip r:embed="rId7"/>
          <a:stretch>
            <a:fillRect/>
          </a:stretch>
        </p:blipFill>
        <p:spPr>
          <a:xfrm>
            <a:off x="6857997" y="4696954"/>
            <a:ext cx="1528763" cy="1528763"/>
          </a:xfrm>
          <a:prstGeom prst="rect">
            <a:avLst/>
          </a:prstGeom>
        </p:spPr>
      </p:pic>
      <p:pic>
        <p:nvPicPr>
          <p:cNvPr id="16" name="Picture 15" descr="Icon&#10;&#10;Description automatically generated">
            <a:extLst>
              <a:ext uri="{FF2B5EF4-FFF2-40B4-BE49-F238E27FC236}">
                <a16:creationId xmlns:a16="http://schemas.microsoft.com/office/drawing/2014/main" id="{40EFEDF4-90A5-4005-9D17-1F8EA4DFCD9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5000" t="67868" r="37832"/>
          <a:stretch/>
        </p:blipFill>
        <p:spPr>
          <a:xfrm>
            <a:off x="8037968" y="3381164"/>
            <a:ext cx="1143000" cy="1496564"/>
          </a:xfrm>
          <a:prstGeom prst="rect">
            <a:avLst/>
          </a:prstGeom>
        </p:spPr>
      </p:pic>
      <p:pic>
        <p:nvPicPr>
          <p:cNvPr id="17" name="Picture 16" descr="Icon&#10;&#10;Description automatically generated">
            <a:extLst>
              <a:ext uri="{FF2B5EF4-FFF2-40B4-BE49-F238E27FC236}">
                <a16:creationId xmlns:a16="http://schemas.microsoft.com/office/drawing/2014/main" id="{22A1979E-7EFE-4644-B737-A3E95CFCAC0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83915" t="67868"/>
          <a:stretch/>
        </p:blipFill>
        <p:spPr>
          <a:xfrm>
            <a:off x="8074039" y="2001547"/>
            <a:ext cx="1070858" cy="1496564"/>
          </a:xfrm>
          <a:prstGeom prst="rect">
            <a:avLst/>
          </a:prstGeom>
        </p:spPr>
      </p:pic>
      <p:pic>
        <p:nvPicPr>
          <p:cNvPr id="19" name="Picture 18" descr="Icon&#10;&#10;Description automatically generated">
            <a:extLst>
              <a:ext uri="{FF2B5EF4-FFF2-40B4-BE49-F238E27FC236}">
                <a16:creationId xmlns:a16="http://schemas.microsoft.com/office/drawing/2014/main" id="{8EBE2FF0-42FE-41DE-AE02-C85B50A59F6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4457" t="67868" r="18374"/>
          <a:stretch/>
        </p:blipFill>
        <p:spPr>
          <a:xfrm>
            <a:off x="8001000" y="633252"/>
            <a:ext cx="1143000" cy="1496564"/>
          </a:xfrm>
          <a:prstGeom prst="rect">
            <a:avLst/>
          </a:prstGeom>
        </p:spPr>
      </p:pic>
      <p:pic>
        <p:nvPicPr>
          <p:cNvPr id="21" name="Picture 20" descr="Icon&#10;&#10;Description automatically generated">
            <a:extLst>
              <a:ext uri="{FF2B5EF4-FFF2-40B4-BE49-F238E27FC236}">
                <a16:creationId xmlns:a16="http://schemas.microsoft.com/office/drawing/2014/main" id="{2828F7C8-7EBA-458F-B5DE-8C4E5070B02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6358" t="-2482" r="9979" b="38676"/>
          <a:stretch/>
        </p:blipFill>
        <p:spPr>
          <a:xfrm>
            <a:off x="8126660" y="4877728"/>
            <a:ext cx="965615" cy="1280457"/>
          </a:xfrm>
          <a:prstGeom prst="rect">
            <a:avLst/>
          </a:prstGeom>
        </p:spPr>
      </p:pic>
    </p:spTree>
    <p:extLst>
      <p:ext uri="{BB962C8B-B14F-4D97-AF65-F5344CB8AC3E}">
        <p14:creationId xmlns:p14="http://schemas.microsoft.com/office/powerpoint/2010/main" val="280805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22" presetClass="entr" presetSubtype="8"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par>
                                <p:cTn id="18" presetID="22" presetClass="entr" presetSubtype="8"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1500"/>
                            </p:stCondLst>
                            <p:childTnLst>
                              <p:par>
                                <p:cTn id="30" presetID="1" presetClass="entr" presetSubtype="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Shipping Industry</a:t>
            </a:r>
            <a:endParaRPr lang="en-GB" dirty="0"/>
          </a:p>
        </p:txBody>
      </p:sp>
      <p:sp>
        <p:nvSpPr>
          <p:cNvPr id="4" name="Slide Number Placeholder 3"/>
          <p:cNvSpPr>
            <a:spLocks noGrp="1"/>
          </p:cNvSpPr>
          <p:nvPr>
            <p:ph type="sldNum" sz="quarter" idx="4"/>
          </p:nvPr>
        </p:nvSpPr>
        <p:spPr>
          <a:xfrm>
            <a:off x="8451850" y="6640513"/>
            <a:ext cx="352425" cy="222250"/>
          </a:xfrm>
        </p:spPr>
        <p:txBody>
          <a:bodyPr/>
          <a:lstStyle/>
          <a:p>
            <a:pPr>
              <a:defRPr/>
            </a:pPr>
            <a:fld id="{DE0CB50F-3AD4-468B-89C7-7C390D88F544}" type="slidenum">
              <a:rPr lang="en-US" smtClean="0"/>
              <a:pPr>
                <a:defRPr/>
              </a:pPr>
              <a:t>8</a:t>
            </a:fld>
            <a:endParaRPr lang="en-US"/>
          </a:p>
        </p:txBody>
      </p:sp>
      <p:pic>
        <p:nvPicPr>
          <p:cNvPr id="11" name="Picture 10" descr="a picture showing port workers to load/unload small wooden carton boxes to/from a ship."/>
          <p:cNvPicPr>
            <a:picLocks noChangeAspect="1"/>
          </p:cNvPicPr>
          <p:nvPr/>
        </p:nvPicPr>
        <p:blipFill>
          <a:blip r:embed="rId3"/>
          <a:stretch>
            <a:fillRect/>
          </a:stretch>
        </p:blipFill>
        <p:spPr>
          <a:xfrm>
            <a:off x="1066800" y="838200"/>
            <a:ext cx="6705600" cy="5322569"/>
          </a:xfrm>
          <a:prstGeom prst="rect">
            <a:avLst/>
          </a:prstGeom>
        </p:spPr>
      </p:pic>
      <p:sp>
        <p:nvSpPr>
          <p:cNvPr id="13" name="TextBox 12"/>
          <p:cNvSpPr txBox="1"/>
          <p:nvPr/>
        </p:nvSpPr>
        <p:spPr>
          <a:xfrm>
            <a:off x="5410200" y="6337105"/>
            <a:ext cx="2808269" cy="276999"/>
          </a:xfrm>
          <a:prstGeom prst="rect">
            <a:avLst/>
          </a:prstGeom>
          <a:noFill/>
        </p:spPr>
        <p:txBody>
          <a:bodyPr wrap="none" rtlCol="0">
            <a:spAutoFit/>
          </a:bodyPr>
          <a:lstStyle/>
          <a:p>
            <a:r>
              <a:rPr lang="en-US" sz="1200" b="0" dirty="0">
                <a:solidFill>
                  <a:schemeClr val="tx1"/>
                </a:solidFill>
              </a:rPr>
              <a:t>Source: Using Docker by Adrian </a:t>
            </a:r>
            <a:r>
              <a:rPr lang="en-US" sz="1200" b="0" dirty="0" err="1">
                <a:solidFill>
                  <a:schemeClr val="tx1"/>
                </a:solidFill>
              </a:rPr>
              <a:t>Mouat</a:t>
            </a:r>
            <a:endParaRPr lang="en-GB" sz="1200" b="0" dirty="0">
              <a:solidFill>
                <a:schemeClr val="tx1"/>
              </a:solidFill>
            </a:endParaRPr>
          </a:p>
        </p:txBody>
      </p:sp>
    </p:spTree>
    <p:extLst>
      <p:ext uri="{BB962C8B-B14F-4D97-AF65-F5344CB8AC3E}">
        <p14:creationId xmlns:p14="http://schemas.microsoft.com/office/powerpoint/2010/main" val="281815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Shipping Industry</a:t>
            </a:r>
            <a:endParaRPr lang="en-GB" dirty="0"/>
          </a:p>
        </p:txBody>
      </p:sp>
      <p:sp>
        <p:nvSpPr>
          <p:cNvPr id="3" name="Content Placeholder 2"/>
          <p:cNvSpPr>
            <a:spLocks noGrp="1"/>
          </p:cNvSpPr>
          <p:nvPr>
            <p:ph idx="1"/>
          </p:nvPr>
        </p:nvSpPr>
        <p:spPr>
          <a:xfrm>
            <a:off x="211138" y="3872688"/>
            <a:ext cx="8704262" cy="2528112"/>
          </a:xfrm>
        </p:spPr>
        <p:txBody>
          <a:bodyPr>
            <a:normAutofit/>
          </a:bodyPr>
          <a:lstStyle/>
          <a:p>
            <a:r>
              <a:rPr lang="en-SG" b="1" dirty="0"/>
              <a:t>Containerization</a:t>
            </a:r>
            <a:r>
              <a:rPr lang="en-SG" dirty="0"/>
              <a:t> provides an easy method to load, transport and unload the goods, it provides:</a:t>
            </a:r>
          </a:p>
          <a:p>
            <a:pPr lvl="1"/>
            <a:r>
              <a:rPr lang="en-SG" dirty="0"/>
              <a:t>Flexibility- </a:t>
            </a:r>
            <a:r>
              <a:rPr lang="en-US" dirty="0"/>
              <a:t>carry a wide variety of goods</a:t>
            </a:r>
          </a:p>
          <a:p>
            <a:pPr lvl="1"/>
            <a:r>
              <a:rPr lang="en-US" dirty="0"/>
              <a:t>Velocity- rapid and reduced port turnaround time</a:t>
            </a:r>
          </a:p>
          <a:p>
            <a:pPr lvl="1"/>
            <a:r>
              <a:rPr lang="en-US" dirty="0"/>
              <a:t>Lower Cost- for loading and unloading</a:t>
            </a:r>
            <a:endParaRPr lang="en-GB" dirty="0"/>
          </a:p>
        </p:txBody>
      </p:sp>
      <p:sp>
        <p:nvSpPr>
          <p:cNvPr id="4" name="Slide Number Placeholder 3"/>
          <p:cNvSpPr>
            <a:spLocks noGrp="1"/>
          </p:cNvSpPr>
          <p:nvPr>
            <p:ph type="sldNum" sz="quarter" idx="4"/>
          </p:nvPr>
        </p:nvSpPr>
        <p:spPr>
          <a:xfrm>
            <a:off x="8451850" y="6640513"/>
            <a:ext cx="352425" cy="222250"/>
          </a:xfrm>
        </p:spPr>
        <p:txBody>
          <a:bodyPr/>
          <a:lstStyle/>
          <a:p>
            <a:pPr>
              <a:defRPr/>
            </a:pPr>
            <a:fld id="{DE0CB50F-3AD4-468B-89C7-7C390D88F544}" type="slidenum">
              <a:rPr lang="en-US" smtClean="0"/>
              <a:pPr>
                <a:defRPr/>
              </a:pPr>
              <a:t>9</a:t>
            </a:fld>
            <a:endParaRPr lang="en-US"/>
          </a:p>
        </p:txBody>
      </p:sp>
      <p:sp>
        <p:nvSpPr>
          <p:cNvPr id="5" name="Right Arrow 4"/>
          <p:cNvSpPr/>
          <p:nvPr/>
        </p:nvSpPr>
        <p:spPr bwMode="auto">
          <a:xfrm>
            <a:off x="4343400" y="1824104"/>
            <a:ext cx="1066800" cy="646906"/>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GB"/>
          </a:p>
        </p:txBody>
      </p:sp>
      <p:pic>
        <p:nvPicPr>
          <p:cNvPr id="6" name="Picture 5" descr="a variety of furnitures"/>
          <p:cNvPicPr>
            <a:picLocks noChangeAspect="1"/>
          </p:cNvPicPr>
          <p:nvPr/>
        </p:nvPicPr>
        <p:blipFill>
          <a:blip r:embed="rId3"/>
          <a:stretch>
            <a:fillRect/>
          </a:stretch>
        </p:blipFill>
        <p:spPr>
          <a:xfrm>
            <a:off x="385105" y="1029422"/>
            <a:ext cx="1353455" cy="1353455"/>
          </a:xfrm>
          <a:prstGeom prst="rect">
            <a:avLst/>
          </a:prstGeom>
        </p:spPr>
      </p:pic>
      <p:pic>
        <p:nvPicPr>
          <p:cNvPr id="7" name="Picture 6" descr="car"/>
          <p:cNvPicPr>
            <a:picLocks noChangeAspect="1"/>
          </p:cNvPicPr>
          <p:nvPr/>
        </p:nvPicPr>
        <p:blipFill>
          <a:blip r:embed="rId4"/>
          <a:stretch>
            <a:fillRect/>
          </a:stretch>
        </p:blipFill>
        <p:spPr>
          <a:xfrm>
            <a:off x="2057400" y="1129613"/>
            <a:ext cx="1876425" cy="942617"/>
          </a:xfrm>
          <a:prstGeom prst="rect">
            <a:avLst/>
          </a:prstGeom>
        </p:spPr>
      </p:pic>
      <p:pic>
        <p:nvPicPr>
          <p:cNvPr id="8" name="Picture 7" descr="sag bag of rice"/>
          <p:cNvPicPr>
            <a:picLocks noChangeAspect="1"/>
          </p:cNvPicPr>
          <p:nvPr/>
        </p:nvPicPr>
        <p:blipFill>
          <a:blip r:embed="rId5"/>
          <a:stretch>
            <a:fillRect/>
          </a:stretch>
        </p:blipFill>
        <p:spPr>
          <a:xfrm>
            <a:off x="448082" y="2432910"/>
            <a:ext cx="1290478" cy="1389745"/>
          </a:xfrm>
          <a:prstGeom prst="rect">
            <a:avLst/>
          </a:prstGeom>
        </p:spPr>
      </p:pic>
      <p:pic>
        <p:nvPicPr>
          <p:cNvPr id="9" name="Picture 8" descr="machinery "/>
          <p:cNvPicPr>
            <a:picLocks noChangeAspect="1"/>
          </p:cNvPicPr>
          <p:nvPr/>
        </p:nvPicPr>
        <p:blipFill>
          <a:blip r:embed="rId6"/>
          <a:stretch>
            <a:fillRect/>
          </a:stretch>
        </p:blipFill>
        <p:spPr>
          <a:xfrm>
            <a:off x="2091159" y="2553422"/>
            <a:ext cx="1089680" cy="1191046"/>
          </a:xfrm>
          <a:prstGeom prst="rect">
            <a:avLst/>
          </a:prstGeom>
        </p:spPr>
      </p:pic>
      <p:pic>
        <p:nvPicPr>
          <p:cNvPr id="10" name="Picture 9" descr="container picture"/>
          <p:cNvPicPr>
            <a:picLocks noChangeAspect="1"/>
          </p:cNvPicPr>
          <p:nvPr/>
        </p:nvPicPr>
        <p:blipFill>
          <a:blip r:embed="rId7"/>
          <a:stretch>
            <a:fillRect/>
          </a:stretch>
        </p:blipFill>
        <p:spPr>
          <a:xfrm>
            <a:off x="5867400" y="1038103"/>
            <a:ext cx="2381250" cy="1924050"/>
          </a:xfrm>
          <a:prstGeom prst="rect">
            <a:avLst/>
          </a:prstGeom>
        </p:spPr>
      </p:pic>
    </p:spTree>
    <p:extLst>
      <p:ext uri="{BB962C8B-B14F-4D97-AF65-F5344CB8AC3E}">
        <p14:creationId xmlns:p14="http://schemas.microsoft.com/office/powerpoint/2010/main" val="364798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rgbClr val="C69200"/>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rgbClr val="C69200"/>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6AD1B51FFACD45B62528B91A79C429" ma:contentTypeVersion="18" ma:contentTypeDescription="Create a new document." ma:contentTypeScope="" ma:versionID="9672dfb9ec3908af57a6b314afe3680d">
  <xsd:schema xmlns:xsd="http://www.w3.org/2001/XMLSchema" xmlns:xs="http://www.w3.org/2001/XMLSchema" xmlns:p="http://schemas.microsoft.com/office/2006/metadata/properties" xmlns:ns2="1b6a39ee-1380-4096-9882-8248104ba7f7" xmlns:ns3="4604cec2-e769-4190-9d56-5d48f74b6442" targetNamespace="http://schemas.microsoft.com/office/2006/metadata/properties" ma:root="true" ma:fieldsID="12d78462d111bb2baa1b9a3ac61ee40a" ns2:_="" ns3:_="">
    <xsd:import namespace="1b6a39ee-1380-4096-9882-8248104ba7f7"/>
    <xsd:import namespace="4604cec2-e769-4190-9d56-5d48f74b644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Comment" minOccurs="0"/>
                <xsd:element ref="ns2:lcf76f155ced4ddcb4097134ff3c332f" minOccurs="0"/>
                <xsd:element ref="ns3:TaxCatchAll"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6a39ee-1380-4096-9882-8248104ba7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Comment" ma:index="21" nillable="true" ma:displayName="Comment" ma:description="What was the last change about" ma:format="Dropdown" ma:internalName="Comment">
      <xsd:simpleType>
        <xsd:restriction base="dms:Text">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deec61d7-21c4-46ea-8069-5c692c33a4c8" ma:termSetId="09814cd3-568e-fe90-9814-8d621ff8fb84" ma:anchorId="fba54fb3-c3e1-fe81-a776-ca4b69148c4d" ma:open="true" ma:isKeyword="false">
      <xsd:complexType>
        <xsd:sequence>
          <xsd:element ref="pc:Terms" minOccurs="0" maxOccurs="1"/>
        </xsd:sequence>
      </xsd:complexType>
    </xsd:element>
    <xsd:element name="_Flow_SignoffStatus" ma:index="25"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04cec2-e769-4190-9d56-5d48f74b644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9943aed9-ec56-40d8-95cb-c4327e5e8870}" ma:internalName="TaxCatchAll" ma:showField="CatchAllData" ma:web="4604cec2-e769-4190-9d56-5d48f74b644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ment xmlns="1b6a39ee-1380-4096-9882-8248104ba7f7" xsi:nil="true"/>
    <_Flow_SignoffStatus xmlns="1b6a39ee-1380-4096-9882-8248104ba7f7" xsi:nil="true"/>
    <TaxCatchAll xmlns="4604cec2-e769-4190-9d56-5d48f74b6442" xsi:nil="true"/>
    <lcf76f155ced4ddcb4097134ff3c332f xmlns="1b6a39ee-1380-4096-9882-8248104ba7f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0399EE9-AF5A-43C6-A983-2F2B0216C4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6a39ee-1380-4096-9882-8248104ba7f7"/>
    <ds:schemaRef ds:uri="4604cec2-e769-4190-9d56-5d48f74b64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9D2BCB-4A9C-4D9D-B23C-A3343833153D}">
  <ds:schemaRefs>
    <ds:schemaRef ds:uri="http://schemas.microsoft.com/sharepoint/v3/contenttype/forms"/>
  </ds:schemaRefs>
</ds:datastoreItem>
</file>

<file path=customXml/itemProps3.xml><?xml version="1.0" encoding="utf-8"?>
<ds:datastoreItem xmlns:ds="http://schemas.openxmlformats.org/officeDocument/2006/customXml" ds:itemID="{90E1637C-68E4-4D70-A255-DF136D6514AC}">
  <ds:schemaRefs>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purl.org/dc/elements/1.1/"/>
    <ds:schemaRef ds:uri="http://www.w3.org/XML/1998/namespace"/>
    <ds:schemaRef ds:uri="http://schemas.microsoft.com/office/2006/documentManagement/types"/>
    <ds:schemaRef ds:uri="4604cec2-e769-4190-9d56-5d48f74b6442"/>
    <ds:schemaRef ds:uri="1b6a39ee-1380-4096-9882-8248104ba7f7"/>
    <ds:schemaRef ds:uri="http://purl.org/dc/terms/"/>
  </ds:schemaRefs>
</ds:datastoreItem>
</file>

<file path=docMetadata/LabelInfo.xml><?xml version="1.0" encoding="utf-8"?>
<clbl:labelList xmlns:clbl="http://schemas.microsoft.com/office/2020/mipLabelMetadata">
  <clbl:label id="{1e756f9c-e3e7-4810-90da-ea6bfb97c434}" enabled="1" method="Privileged" siteId="{c98a79ca-5a9a-4791-a243-f06afd67464d}" removed="0"/>
</clbl:labelList>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16877</TotalTime>
  <Words>2951</Words>
  <Application>Microsoft Office PowerPoint</Application>
  <PresentationFormat>On-screen Show (4:3)</PresentationFormat>
  <Paragraphs>351</Paragraphs>
  <Slides>22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Comic Sans MS</vt:lpstr>
      <vt:lpstr>Tahoma</vt:lpstr>
      <vt:lpstr>Times New Roman</vt:lpstr>
      <vt:lpstr>Wingdings</vt:lpstr>
      <vt:lpstr>Blends</vt:lpstr>
      <vt:lpstr>Docker Service Deployment</vt:lpstr>
      <vt:lpstr>Outline</vt:lpstr>
      <vt:lpstr>Deploying a Microservice     -- Running a Microservice on Another Machine</vt:lpstr>
      <vt:lpstr>Sample Issues When Deploying a Microservice to a Different Machine</vt:lpstr>
      <vt:lpstr>Mass Lunch Distribution</vt:lpstr>
      <vt:lpstr>Sample Solution: Self-Served Buffet</vt:lpstr>
      <vt:lpstr>Sample Solution: Packaged Lunch Boxes</vt:lpstr>
      <vt:lpstr>Shipping Industry</vt:lpstr>
      <vt:lpstr>Shipping Industry</vt:lpstr>
      <vt:lpstr>Deploying a Microservice     -- Running a Microservice on Another Machine</vt:lpstr>
      <vt:lpstr>Docker</vt:lpstr>
      <vt:lpstr>Docker Containerization Process</vt:lpstr>
      <vt:lpstr>Illustration of Docker Architecture</vt:lpstr>
      <vt:lpstr>Communication on a Docker Host</vt:lpstr>
      <vt:lpstr>IP Address</vt:lpstr>
      <vt:lpstr>Container Networking</vt:lpstr>
      <vt:lpstr>Accessing a Microservice Inside a Container</vt:lpstr>
      <vt:lpstr>Network Address Translation (NAT)</vt:lpstr>
      <vt:lpstr>Network Address Translation (NAT) Enabled Router</vt:lpstr>
      <vt:lpstr>Accessing a Microservice Inside a Container via  Port Mapping (a.k.a. Port Forwarding)</vt:lpstr>
      <vt:lpstr>Bookstore Lab Scenario</vt:lpstr>
      <vt:lpstr>Running the Book Microservice in Multiple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Venky SHANKARARAMAN</dc:creator>
  <cp:lastModifiedBy>claudia cheong</cp:lastModifiedBy>
  <cp:revision>630</cp:revision>
  <dcterms:created xsi:type="dcterms:W3CDTF">1601-01-01T00:00:00Z</dcterms:created>
  <dcterms:modified xsi:type="dcterms:W3CDTF">2025-02-27T06:33:30Z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e756f9c-e3e7-4810-90da-ea6bfb97c434_Enabled">
    <vt:lpwstr>True</vt:lpwstr>
  </property>
  <property fmtid="{D5CDD505-2E9C-101B-9397-08002B2CF9AE}" pid="3" name="MSIP_Label_1e756f9c-e3e7-4810-90da-ea6bfb97c434_SiteId">
    <vt:lpwstr>c98a79ca-5a9a-4791-a243-f06afd67464d</vt:lpwstr>
  </property>
  <property fmtid="{D5CDD505-2E9C-101B-9397-08002B2CF9AE}" pid="4" name="MSIP_Label_1e756f9c-e3e7-4810-90da-ea6bfb97c434_Ref">
    <vt:lpwstr>https://api.informationprotection.azure.com/api/c98a79ca-5a9a-4791-a243-f06afd67464d</vt:lpwstr>
  </property>
  <property fmtid="{D5CDD505-2E9C-101B-9397-08002B2CF9AE}" pid="5" name="MSIP_Label_1e756f9c-e3e7-4810-90da-ea6bfb97c434_SetBy">
    <vt:lpwstr>venks@smu.edu.sg</vt:lpwstr>
  </property>
  <property fmtid="{D5CDD505-2E9C-101B-9397-08002B2CF9AE}" pid="6" name="MSIP_Label_1e756f9c-e3e7-4810-90da-ea6bfb97c434_SetDate">
    <vt:lpwstr>2018-01-08T14:43:56.0889668+08:00</vt:lpwstr>
  </property>
  <property fmtid="{D5CDD505-2E9C-101B-9397-08002B2CF9AE}" pid="7" name="MSIP_Label_1e756f9c-e3e7-4810-90da-ea6bfb97c434_Name">
    <vt:lpwstr>Unrestricted</vt:lpwstr>
  </property>
  <property fmtid="{D5CDD505-2E9C-101B-9397-08002B2CF9AE}" pid="8" name="MSIP_Label_1e756f9c-e3e7-4810-90da-ea6bfb97c434_Application">
    <vt:lpwstr>Microsoft Azure Information Protection</vt:lpwstr>
  </property>
  <property fmtid="{D5CDD505-2E9C-101B-9397-08002B2CF9AE}" pid="9" name="MSIP_Label_1e756f9c-e3e7-4810-90da-ea6bfb97c434_Extended_MSFT_Method">
    <vt:lpwstr>Manual</vt:lpwstr>
  </property>
  <property fmtid="{D5CDD505-2E9C-101B-9397-08002B2CF9AE}" pid="10" name="Sensitivity">
    <vt:lpwstr>Unrestricted</vt:lpwstr>
  </property>
  <property fmtid="{D5CDD505-2E9C-101B-9397-08002B2CF9AE}" pid="11" name="ContentTypeId">
    <vt:lpwstr>0x0101000C6AD1B51FFACD45B62528B91A79C429</vt:lpwstr>
  </property>
</Properties>
</file>